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780" r:id="rId2"/>
    <p:sldId id="320" r:id="rId3"/>
    <p:sldId id="256" r:id="rId4"/>
    <p:sldId id="262" r:id="rId5"/>
    <p:sldId id="773" r:id="rId6"/>
    <p:sldId id="265" r:id="rId7"/>
    <p:sldId id="284" r:id="rId8"/>
    <p:sldId id="285" r:id="rId9"/>
    <p:sldId id="286" r:id="rId10"/>
    <p:sldId id="287" r:id="rId11"/>
    <p:sldId id="782" r:id="rId12"/>
    <p:sldId id="783" r:id="rId13"/>
    <p:sldId id="781" r:id="rId14"/>
    <p:sldId id="785" r:id="rId15"/>
    <p:sldId id="786" r:id="rId16"/>
    <p:sldId id="787" r:id="rId17"/>
    <p:sldId id="788" r:id="rId18"/>
    <p:sldId id="789" r:id="rId19"/>
    <p:sldId id="790" r:id="rId20"/>
    <p:sldId id="791" r:id="rId21"/>
    <p:sldId id="784" r:id="rId22"/>
    <p:sldId id="258" r:id="rId23"/>
    <p:sldId id="794" r:id="rId24"/>
    <p:sldId id="259" r:id="rId25"/>
    <p:sldId id="795" r:id="rId26"/>
    <p:sldId id="260" r:id="rId27"/>
    <p:sldId id="261" r:id="rId28"/>
    <p:sldId id="263" r:id="rId29"/>
    <p:sldId id="792" r:id="rId30"/>
    <p:sldId id="264" r:id="rId31"/>
    <p:sldId id="778" r:id="rId32"/>
    <p:sldId id="779" r:id="rId33"/>
    <p:sldId id="775" r:id="rId34"/>
    <p:sldId id="774" r:id="rId35"/>
    <p:sldId id="796" r:id="rId36"/>
    <p:sldId id="7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4" autoAdjust="0"/>
    <p:restoredTop sz="79777" autoAdjust="0"/>
  </p:normalViewPr>
  <p:slideViewPr>
    <p:cSldViewPr snapToGrid="0">
      <p:cViewPr varScale="1">
        <p:scale>
          <a:sx n="57" d="100"/>
          <a:sy n="57" d="100"/>
        </p:scale>
        <p:origin x="11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927A7-C3EE-44E3-A7E1-B0999452114C}"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9D42D-F02A-419C-8E06-669F624D1BF8}" type="slidenum">
              <a:rPr lang="en-US" smtClean="0"/>
              <a:t>‹#›</a:t>
            </a:fld>
            <a:endParaRPr lang="en-US"/>
          </a:p>
        </p:txBody>
      </p:sp>
    </p:spTree>
    <p:extLst>
      <p:ext uri="{BB962C8B-B14F-4D97-AF65-F5344CB8AC3E}">
        <p14:creationId xmlns:p14="http://schemas.microsoft.com/office/powerpoint/2010/main" val="42560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dp.login.iu.edu/idp/profile/cas/login?execution=e1s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5557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0482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360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2157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9941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99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1300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7615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667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77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52f75f61f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252f75f61f7_0_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3656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8925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064b3d91d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2064b3d91da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858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2828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64b3d91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2064b3d91d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064b3d91d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2064b3d91d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64b3d91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064b3d91d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7118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4b27fd61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4b27fd61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7875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4" name="Google Shape;3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4552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7752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753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798376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4" name="Google Shape;3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033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291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23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a3cfc4663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4a3cfc4663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4a590c9989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317" name="Google Shape;317;g14a590c9989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the ACM Digital Library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u="sng">
                <a:solidFill>
                  <a:schemeClr val="hlink"/>
                </a:solidFill>
                <a:hlinkClick r:id="rId3"/>
              </a:rPr>
              <a:t>https://idp.login.iu.edu/idp/profile/cas/login?execution=e1s2</a:t>
            </a:r>
            <a:r>
              <a:rPr lang="en-US"/>
              <a:t> </a:t>
            </a:r>
            <a:endParaRPr/>
          </a:p>
        </p:txBody>
      </p:sp>
      <p:sp>
        <p:nvSpPr>
          <p:cNvPr id="327" name="Google Shape;32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https://scholar.google.com/</a:t>
            </a:r>
            <a:r>
              <a:rPr lang="en-US"/>
              <a:t> </a:t>
            </a:r>
            <a:endParaRPr/>
          </a:p>
        </p:txBody>
      </p:sp>
      <p:sp>
        <p:nvSpPr>
          <p:cNvPr id="334" name="Google Shape;3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D981-B4E1-43AC-BB16-C89EE480B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184FD-521C-4951-9993-E9AD0E6A7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28683B-0132-4B36-A8B5-9FB5C23D79A6}"/>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E337A21B-2556-4458-88D7-9111DD58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40DE1-9BDC-4511-853B-B4A9630FFA92}"/>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35160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9D3D-6FF6-4BA0-BE06-A7CE8A798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70102-074B-4F83-AEE9-4007F261B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45E4E-1C6B-4D05-88BE-B1B258C0283E}"/>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9EE2EEF6-2CC8-4E4F-AB8E-356FF3BAD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CDDDE-5C9E-4E06-B0A4-4401B4278535}"/>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56185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A1042-EAB8-4416-9A8B-9602B832C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2A098D-F209-49E0-BC51-88218DD93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F0275-AECF-4FA5-A97C-5B66C45D1420}"/>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1F19C7FC-A7A3-4946-8268-FA7FC9055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68262-7016-41C7-94B2-A7ECCCB81EF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5273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2"/>
        <p:cNvGrpSpPr/>
        <p:nvPr/>
      </p:nvGrpSpPr>
      <p:grpSpPr>
        <a:xfrm>
          <a:off x="0" y="0"/>
          <a:ext cx="0" cy="0"/>
          <a:chOff x="0" y="0"/>
          <a:chExt cx="0" cy="0"/>
        </a:xfrm>
      </p:grpSpPr>
      <p:pic>
        <p:nvPicPr>
          <p:cNvPr id="13" name="Google Shape;13;p19"/>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4" name="Google Shape;14;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5" name="Google Shape;15;p19"/>
          <p:cNvSpPr txBox="1">
            <a:spLocks noGrp="1"/>
          </p:cNvSpPr>
          <p:nvPr>
            <p:ph type="title"/>
          </p:nvPr>
        </p:nvSpPr>
        <p:spPr>
          <a:xfrm>
            <a:off x="3777400" y="1900667"/>
            <a:ext cx="4637200" cy="13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300"/>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a:endParaRPr/>
          </a:p>
        </p:txBody>
      </p:sp>
      <p:sp>
        <p:nvSpPr>
          <p:cNvPr id="16" name="Google Shape;16;p19"/>
          <p:cNvSpPr txBox="1">
            <a:spLocks noGrp="1"/>
          </p:cNvSpPr>
          <p:nvPr>
            <p:ph type="subTitle" idx="1"/>
          </p:nvPr>
        </p:nvSpPr>
        <p:spPr>
          <a:xfrm>
            <a:off x="4127400" y="3509317"/>
            <a:ext cx="3937200" cy="134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2267"/>
            </a:lvl1pPr>
            <a:lvl2pPr lvl="1" algn="ctr">
              <a:lnSpc>
                <a:spcPct val="100000"/>
              </a:lnSpc>
              <a:spcBef>
                <a:spcPts val="0"/>
              </a:spcBef>
              <a:spcAft>
                <a:spcPts val="0"/>
              </a:spcAft>
              <a:buSzPts val="1700"/>
              <a:buNone/>
              <a:defRPr sz="2267"/>
            </a:lvl2pPr>
            <a:lvl3pPr lvl="2" algn="ctr">
              <a:lnSpc>
                <a:spcPct val="100000"/>
              </a:lnSpc>
              <a:spcBef>
                <a:spcPts val="0"/>
              </a:spcBef>
              <a:spcAft>
                <a:spcPts val="0"/>
              </a:spcAft>
              <a:buSzPts val="1700"/>
              <a:buNone/>
              <a:defRPr sz="2267"/>
            </a:lvl3pPr>
            <a:lvl4pPr lvl="3" algn="ctr">
              <a:lnSpc>
                <a:spcPct val="100000"/>
              </a:lnSpc>
              <a:spcBef>
                <a:spcPts val="0"/>
              </a:spcBef>
              <a:spcAft>
                <a:spcPts val="0"/>
              </a:spcAft>
              <a:buSzPts val="1700"/>
              <a:buNone/>
              <a:defRPr sz="2267"/>
            </a:lvl4pPr>
            <a:lvl5pPr lvl="4" algn="ctr">
              <a:lnSpc>
                <a:spcPct val="100000"/>
              </a:lnSpc>
              <a:spcBef>
                <a:spcPts val="0"/>
              </a:spcBef>
              <a:spcAft>
                <a:spcPts val="0"/>
              </a:spcAft>
              <a:buSzPts val="1700"/>
              <a:buNone/>
              <a:defRPr sz="2267"/>
            </a:lvl5pPr>
            <a:lvl6pPr lvl="5" algn="ctr">
              <a:lnSpc>
                <a:spcPct val="100000"/>
              </a:lnSpc>
              <a:spcBef>
                <a:spcPts val="0"/>
              </a:spcBef>
              <a:spcAft>
                <a:spcPts val="0"/>
              </a:spcAft>
              <a:buSzPts val="1700"/>
              <a:buNone/>
              <a:defRPr sz="2267"/>
            </a:lvl6pPr>
            <a:lvl7pPr lvl="6" algn="ctr">
              <a:lnSpc>
                <a:spcPct val="100000"/>
              </a:lnSpc>
              <a:spcBef>
                <a:spcPts val="0"/>
              </a:spcBef>
              <a:spcAft>
                <a:spcPts val="0"/>
              </a:spcAft>
              <a:buSzPts val="1700"/>
              <a:buNone/>
              <a:defRPr sz="2267"/>
            </a:lvl7pPr>
            <a:lvl8pPr lvl="7" algn="ctr">
              <a:lnSpc>
                <a:spcPct val="100000"/>
              </a:lnSpc>
              <a:spcBef>
                <a:spcPts val="0"/>
              </a:spcBef>
              <a:spcAft>
                <a:spcPts val="0"/>
              </a:spcAft>
              <a:buSzPts val="1700"/>
              <a:buNone/>
              <a:defRPr sz="2267"/>
            </a:lvl8pPr>
            <a:lvl9pPr lvl="8" algn="ctr">
              <a:lnSpc>
                <a:spcPct val="100000"/>
              </a:lnSpc>
              <a:spcBef>
                <a:spcPts val="0"/>
              </a:spcBef>
              <a:spcAft>
                <a:spcPts val="0"/>
              </a:spcAft>
              <a:buSzPts val="1700"/>
              <a:buNone/>
              <a:defRPr sz="2267"/>
            </a:lvl9pPr>
          </a:lstStyle>
          <a:p>
            <a:endParaRPr/>
          </a:p>
        </p:txBody>
      </p:sp>
    </p:spTree>
    <p:extLst>
      <p:ext uri="{BB962C8B-B14F-4D97-AF65-F5344CB8AC3E}">
        <p14:creationId xmlns:p14="http://schemas.microsoft.com/office/powerpoint/2010/main" val="214457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17"/>
        <p:cNvGrpSpPr/>
        <p:nvPr/>
      </p:nvGrpSpPr>
      <p:grpSpPr>
        <a:xfrm>
          <a:off x="0" y="0"/>
          <a:ext cx="0" cy="0"/>
          <a:chOff x="0" y="0"/>
          <a:chExt cx="0" cy="0"/>
        </a:xfrm>
      </p:grpSpPr>
      <p:pic>
        <p:nvPicPr>
          <p:cNvPr id="18" name="Google Shape;18;p20"/>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9" name="Google Shape;19;p2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0" name="Google Shape;20;p20"/>
          <p:cNvSpPr txBox="1">
            <a:spLocks noGrp="1"/>
          </p:cNvSpPr>
          <p:nvPr>
            <p:ph type="title"/>
          </p:nvPr>
        </p:nvSpPr>
        <p:spPr>
          <a:xfrm>
            <a:off x="951000" y="2527133"/>
            <a:ext cx="5113200" cy="92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300"/>
              <a:buNone/>
              <a:defRPr sz="5733"/>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a:endParaRPr/>
          </a:p>
        </p:txBody>
      </p:sp>
      <p:sp>
        <p:nvSpPr>
          <p:cNvPr id="21" name="Google Shape;21;p20"/>
          <p:cNvSpPr txBox="1">
            <a:spLocks noGrp="1"/>
          </p:cNvSpPr>
          <p:nvPr>
            <p:ph type="subTitle" idx="1"/>
          </p:nvPr>
        </p:nvSpPr>
        <p:spPr>
          <a:xfrm>
            <a:off x="951000" y="3781400"/>
            <a:ext cx="51132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349498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56C4-0ED3-4484-9AF4-97BCF2533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F5226-BDE4-416B-B6FE-C3ED4BEEF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40369-E7AE-4CF5-8913-97F2467DAD85}"/>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3F4C0D4C-D2D0-4E8E-986D-EA6C6CEA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BF95F-9518-4BF3-92F0-9DE885E5C2B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07871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70FC-9590-4CF5-AEDA-2D69243627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86B91-72DB-456A-8D77-0A6DCDB362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D80176-FBF7-425C-8324-B2BEAE4387C5}"/>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5F458EB7-5B89-4B51-BA90-488C386E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E0D3A-0D74-4DD2-86EE-D7CAED61E21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43188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B283-81E4-4224-8583-47C81D19B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DAA9D-CA68-4392-B434-D3F78F0E6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6D6F-C65B-44C0-B7F3-8BD0A6B8C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878C1-D882-4D6B-9AA3-184D072ABBEC}"/>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6" name="Footer Placeholder 5">
            <a:extLst>
              <a:ext uri="{FF2B5EF4-FFF2-40B4-BE49-F238E27FC236}">
                <a16:creationId xmlns:a16="http://schemas.microsoft.com/office/drawing/2014/main" id="{7730858E-8865-488F-89B7-3A3A5C109C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1666D-E67A-40E2-A4DD-ED2386CB144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8136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8F0-CFC7-48C2-8814-5F5CD3C497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95FBE-DBAA-47A5-BB18-6EBC9DE75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7A4C3-9EDF-49A1-85B5-C654A741E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12977C-AAE5-4481-81CF-189663760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06C86-8B51-44C0-9646-6689A066D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A3D6F-6221-4026-92DD-0892D1A1EE94}"/>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8" name="Footer Placeholder 7">
            <a:extLst>
              <a:ext uri="{FF2B5EF4-FFF2-40B4-BE49-F238E27FC236}">
                <a16:creationId xmlns:a16="http://schemas.microsoft.com/office/drawing/2014/main" id="{A43B97FF-5A4B-4175-9952-8264760C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3120F-73CE-4A62-BE76-BA1BF25BAA2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3300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A543-3C18-434D-BE27-6F4B5ED37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8F5F8-C3F8-44B2-8EEE-DCFFCE27B76D}"/>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4" name="Footer Placeholder 3">
            <a:extLst>
              <a:ext uri="{FF2B5EF4-FFF2-40B4-BE49-F238E27FC236}">
                <a16:creationId xmlns:a16="http://schemas.microsoft.com/office/drawing/2014/main" id="{8D3FA4F9-5176-4D89-AF4F-EA6A131E6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092CC-089C-4A48-8FE8-1F52ABA1E8B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15031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AF7B7-44C4-4AE3-9CB3-C61D5F70326D}"/>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3" name="Footer Placeholder 2">
            <a:extLst>
              <a:ext uri="{FF2B5EF4-FFF2-40B4-BE49-F238E27FC236}">
                <a16:creationId xmlns:a16="http://schemas.microsoft.com/office/drawing/2014/main" id="{8637236D-7EF9-42AC-94AA-0C74930AD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6C5E-12A4-4A76-9672-BEBC027B4CEB}"/>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8689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1AE-D6B1-4F37-AC90-0558D9118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074AA4-9428-4423-8EA5-C9CB1AEE1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934092-8C0F-47F0-9DBA-6242BD67E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99ED4-26FB-4573-B350-D955174A16AE}"/>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6" name="Footer Placeholder 5">
            <a:extLst>
              <a:ext uri="{FF2B5EF4-FFF2-40B4-BE49-F238E27FC236}">
                <a16:creationId xmlns:a16="http://schemas.microsoft.com/office/drawing/2014/main" id="{5D64D985-3BBB-4CBC-955C-EE7B61C25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B97EB-7974-471F-ACAB-854DCD0E110C}"/>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5229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D6A-5EE2-4D8D-8DBC-F4DD20D61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976B1-AA25-4190-9CCF-616D27B0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54C355-8442-4EC6-8E25-F4F0E77C1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DAD80-5079-4920-AF3E-8A1E0670D7F3}"/>
              </a:ext>
            </a:extLst>
          </p:cNvPr>
          <p:cNvSpPr>
            <a:spLocks noGrp="1"/>
          </p:cNvSpPr>
          <p:nvPr>
            <p:ph type="dt" sz="half" idx="10"/>
          </p:nvPr>
        </p:nvSpPr>
        <p:spPr/>
        <p:txBody>
          <a:bodyPr/>
          <a:lstStyle/>
          <a:p>
            <a:fld id="{866C54BE-AD1D-4BFC-882F-F647F4CCA695}" type="datetimeFigureOut">
              <a:rPr lang="en-US" smtClean="0"/>
              <a:t>9/29/2023</a:t>
            </a:fld>
            <a:endParaRPr lang="en-US"/>
          </a:p>
        </p:txBody>
      </p:sp>
      <p:sp>
        <p:nvSpPr>
          <p:cNvPr id="6" name="Footer Placeholder 5">
            <a:extLst>
              <a:ext uri="{FF2B5EF4-FFF2-40B4-BE49-F238E27FC236}">
                <a16:creationId xmlns:a16="http://schemas.microsoft.com/office/drawing/2014/main" id="{774E330B-0C2F-4932-9527-58D5086AD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7EFBB-4952-49A8-AD78-343080D3FAA8}"/>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7329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A4889-CF8A-4B92-B99B-6B60203549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8BF400-13CF-431C-B207-EF60E93E9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98D1E-C6B3-4656-8097-46FFE1879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C54BE-AD1D-4BFC-882F-F647F4CCA695}" type="datetimeFigureOut">
              <a:rPr lang="en-US" smtClean="0"/>
              <a:t>9/29/2023</a:t>
            </a:fld>
            <a:endParaRPr lang="en-US"/>
          </a:p>
        </p:txBody>
      </p:sp>
      <p:sp>
        <p:nvSpPr>
          <p:cNvPr id="5" name="Footer Placeholder 4">
            <a:extLst>
              <a:ext uri="{FF2B5EF4-FFF2-40B4-BE49-F238E27FC236}">
                <a16:creationId xmlns:a16="http://schemas.microsoft.com/office/drawing/2014/main" id="{365B778A-FC05-4BBC-B5B5-9703B2F87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C4C203-5436-43C1-851F-E576A9FC0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F009-CD1D-4654-99A9-A0E3F5AB8C98}" type="slidenum">
              <a:rPr lang="en-US" smtClean="0"/>
              <a:t>‹#›</a:t>
            </a:fld>
            <a:endParaRPr lang="en-US"/>
          </a:p>
        </p:txBody>
      </p:sp>
    </p:spTree>
    <p:extLst>
      <p:ext uri="{BB962C8B-B14F-4D97-AF65-F5344CB8AC3E}">
        <p14:creationId xmlns:p14="http://schemas.microsoft.com/office/powerpoint/2010/main" val="31389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hyperlink" Target="https://www.malihahashmi.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NXcgwEEfdqKzRZqZj4GyWLtK75At4JUNtX3XeUH2HFg/edit?usp=drive_lin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docs.google.com/spreadsheets/d/1z3kQ_ilGzpyLeEOBMW_EZ_XVbBIE9I0jOHRVAXJK89c/edit?usp=drive_lin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AhbCYVILusc"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s://miro.com/app/board/uXjVNfrrTzk=/?share_link_id=42727599751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miro.com/app/board/uXjVNfpWi4s=/?share_link_id=5917497944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drive.google.com/drive/folders/1biCaA15muh4bgCpA2NVoGytVpbXqIQ_J?usp=drive_link"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libraries.indiana.edu/acm-digital-librar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Team for Final Project</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847957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body" idx="1"/>
          </p:nvPr>
        </p:nvSpPr>
        <p:spPr>
          <a:xfrm>
            <a:off x="838200" y="1837500"/>
            <a:ext cx="58080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3000"/>
              <a:t>For </a:t>
            </a:r>
            <a:r>
              <a:rPr lang="en-US" sz="3000" b="1"/>
              <a:t>designers</a:t>
            </a:r>
            <a:r>
              <a:rPr lang="en-US" sz="3000"/>
              <a:t>, possible sources of secondary research may also include</a:t>
            </a:r>
            <a:r>
              <a:rPr lang="en-US"/>
              <a:t>:</a:t>
            </a:r>
            <a:endParaRPr/>
          </a:p>
          <a:p>
            <a:pPr marL="0" lvl="0" indent="0" algn="l" rtl="0">
              <a:lnSpc>
                <a:spcPct val="90000"/>
              </a:lnSpc>
              <a:spcBef>
                <a:spcPts val="0"/>
              </a:spcBef>
              <a:spcAft>
                <a:spcPts val="0"/>
              </a:spcAft>
              <a:buClr>
                <a:schemeClr val="dk1"/>
              </a:buClr>
              <a:buSzPts val="2800"/>
              <a:buNone/>
            </a:pPr>
            <a:endParaRPr/>
          </a:p>
          <a:p>
            <a:pPr marL="457200" lvl="0" indent="-342900" algn="l" rtl="0">
              <a:lnSpc>
                <a:spcPct val="90000"/>
              </a:lnSpc>
              <a:spcBef>
                <a:spcPts val="1000"/>
              </a:spcBef>
              <a:spcAft>
                <a:spcPts val="0"/>
              </a:spcAft>
              <a:buSzPts val="1800"/>
              <a:buChar char="•"/>
            </a:pPr>
            <a:r>
              <a:rPr lang="en-US"/>
              <a:t>precedent projects, products or case studies documented in various ways;</a:t>
            </a:r>
            <a:endParaRPr/>
          </a:p>
          <a:p>
            <a:pPr marL="457200" lvl="0" indent="-342900" algn="l" rtl="0">
              <a:lnSpc>
                <a:spcPct val="90000"/>
              </a:lnSpc>
              <a:spcBef>
                <a:spcPts val="0"/>
              </a:spcBef>
              <a:spcAft>
                <a:spcPts val="0"/>
              </a:spcAft>
              <a:buSzPts val="1800"/>
              <a:buChar char="•"/>
            </a:pPr>
            <a:r>
              <a:rPr lang="en-US"/>
              <a:t>photographs, maps, diagrams, and other visual support records;</a:t>
            </a:r>
            <a:endParaRPr/>
          </a:p>
        </p:txBody>
      </p:sp>
      <p:pic>
        <p:nvPicPr>
          <p:cNvPr id="345" name="Google Shape;345;p44"/>
          <p:cNvPicPr preferRelativeResize="0"/>
          <p:nvPr/>
        </p:nvPicPr>
        <p:blipFill>
          <a:blip r:embed="rId3">
            <a:alphaModFix/>
          </a:blip>
          <a:stretch>
            <a:fillRect/>
          </a:stretch>
        </p:blipFill>
        <p:spPr>
          <a:xfrm>
            <a:off x="7906175" y="4203499"/>
            <a:ext cx="3772574" cy="2294601"/>
          </a:xfrm>
          <a:prstGeom prst="rect">
            <a:avLst/>
          </a:prstGeom>
          <a:noFill/>
          <a:ln>
            <a:noFill/>
          </a:ln>
        </p:spPr>
      </p:pic>
      <p:sp>
        <p:nvSpPr>
          <p:cNvPr id="346" name="Google Shape;346;p44"/>
          <p:cNvSpPr txBox="1"/>
          <p:nvPr/>
        </p:nvSpPr>
        <p:spPr>
          <a:xfrm>
            <a:off x="76200" y="6498100"/>
            <a:ext cx="9557400" cy="68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1000">
                <a:solidFill>
                  <a:schemeClr val="dk1"/>
                </a:solidFill>
                <a:latin typeface="Calibri"/>
                <a:ea typeface="Calibri"/>
                <a:cs typeface="Calibri"/>
                <a:sym typeface="Calibri"/>
              </a:rPr>
              <a:t>Portfolio by Maliha Hashmi </a:t>
            </a:r>
            <a:r>
              <a:rPr lang="en-US" sz="1000" u="sng">
                <a:solidFill>
                  <a:schemeClr val="hlink"/>
                </a:solidFill>
                <a:latin typeface="Calibri"/>
                <a:ea typeface="Calibri"/>
                <a:cs typeface="Calibri"/>
                <a:sym typeface="Calibri"/>
                <a:hlinkClick r:id="rId4"/>
              </a:rPr>
              <a:t>https://www.malihahashmi.com/</a:t>
            </a:r>
            <a:r>
              <a:rPr lang="en-US"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pic>
        <p:nvPicPr>
          <p:cNvPr id="347" name="Google Shape;347;p44"/>
          <p:cNvPicPr preferRelativeResize="0"/>
          <p:nvPr/>
        </p:nvPicPr>
        <p:blipFill>
          <a:blip r:embed="rId5">
            <a:alphaModFix/>
          </a:blip>
          <a:stretch>
            <a:fillRect/>
          </a:stretch>
        </p:blipFill>
        <p:spPr>
          <a:xfrm>
            <a:off x="7906175" y="1511200"/>
            <a:ext cx="3772575" cy="2418470"/>
          </a:xfrm>
          <a:prstGeom prst="rect">
            <a:avLst/>
          </a:prstGeom>
          <a:noFill/>
          <a:ln>
            <a:noFill/>
          </a:ln>
        </p:spPr>
      </p:pic>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8200" y="357100"/>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dirty="0"/>
              <a:t>Secondary Research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Primary Research: HCI Research Methods</a:t>
            </a:r>
            <a:endParaRPr lang="en-US" sz="4000"/>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HCI research methods aim to solve problems related to different research tasks such as data gathering, analysis, evaluation, etc.</a:t>
            </a:r>
          </a:p>
          <a:p>
            <a:r>
              <a:rPr lang="en-US" sz="2000"/>
              <a:t>HCI methods are basically various ways of conducting research on a specific subject, population (human, non-human), problem, etc. (e.g., interviews, surveys, data gathering through diaries, etc.)</a:t>
            </a:r>
          </a:p>
        </p:txBody>
      </p:sp>
      <p:pic>
        <p:nvPicPr>
          <p:cNvPr id="7" name="Picture 6" descr="A book cover of a book&#10;&#10;Description automatically generated">
            <a:extLst>
              <a:ext uri="{FF2B5EF4-FFF2-40B4-BE49-F238E27FC236}">
                <a16:creationId xmlns:a16="http://schemas.microsoft.com/office/drawing/2014/main" id="{D8F9699E-C15B-4376-AD0D-7BCA15BF9254}"/>
              </a:ext>
            </a:extLst>
          </p:cNvPr>
          <p:cNvPicPr>
            <a:picLocks noChangeAspect="1"/>
          </p:cNvPicPr>
          <p:nvPr/>
        </p:nvPicPr>
        <p:blipFill rotWithShape="1">
          <a:blip r:embed="rId3"/>
          <a:srcRect l="1289"/>
          <a:stretch/>
        </p:blipFill>
        <p:spPr>
          <a:xfrm>
            <a:off x="7199440" y="10"/>
            <a:ext cx="4992560" cy="6857990"/>
          </a:xfrm>
          <a:prstGeom prst="rect">
            <a:avLst/>
          </a:prstGeom>
          <a:effectLst/>
        </p:spPr>
      </p:pic>
    </p:spTree>
    <p:extLst>
      <p:ext uri="{BB962C8B-B14F-4D97-AF65-F5344CB8AC3E}">
        <p14:creationId xmlns:p14="http://schemas.microsoft.com/office/powerpoint/2010/main" val="341241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96112" y="-248908"/>
            <a:ext cx="4376643" cy="16429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3600" dirty="0">
                <a:solidFill>
                  <a:schemeClr val="tx2"/>
                </a:solidFill>
              </a:rPr>
              <a:t>Maps of HCI Methods</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96111" y="1783443"/>
            <a:ext cx="5199889" cy="3689187"/>
          </a:xfrm>
        </p:spPr>
        <p:txBody>
          <a:bodyPr vert="horz" lIns="91440" tIns="45720" rIns="91440" bIns="45720" rtlCol="0">
            <a:noAutofit/>
          </a:bodyPr>
          <a:lstStyle/>
          <a:p>
            <a:r>
              <a:rPr lang="en-US" sz="2200" dirty="0">
                <a:solidFill>
                  <a:schemeClr val="tx2"/>
                </a:solidFill>
              </a:rPr>
              <a:t>The methods could also be organized into 4 genres</a:t>
            </a:r>
          </a:p>
          <a:p>
            <a:pPr lvl="1"/>
            <a:r>
              <a:rPr lang="en-US" sz="2000" b="1" dirty="0">
                <a:solidFill>
                  <a:schemeClr val="tx2"/>
                </a:solidFill>
              </a:rPr>
              <a:t>Futuring</a:t>
            </a:r>
            <a:r>
              <a:rPr lang="en-US" sz="2000" dirty="0">
                <a:solidFill>
                  <a:schemeClr val="tx2"/>
                </a:solidFill>
              </a:rPr>
              <a:t>: design fiction, critical design, speculative design, what-if cards,</a:t>
            </a:r>
          </a:p>
          <a:p>
            <a:pPr lvl="1"/>
            <a:r>
              <a:rPr lang="en-US" sz="2000" b="1" dirty="0">
                <a:solidFill>
                  <a:schemeClr val="tx2"/>
                </a:solidFill>
              </a:rPr>
              <a:t>Co-creative</a:t>
            </a:r>
            <a:r>
              <a:rPr lang="en-US" sz="2000" dirty="0">
                <a:solidFill>
                  <a:schemeClr val="tx2"/>
                </a:solidFill>
              </a:rPr>
              <a:t>: </a:t>
            </a:r>
            <a:r>
              <a:rPr lang="en-US" sz="2000" dirty="0">
                <a:solidFill>
                  <a:srgbClr val="C00000"/>
                </a:solidFill>
              </a:rPr>
              <a:t>participatory design</a:t>
            </a:r>
            <a:r>
              <a:rPr lang="en-US" sz="2000" dirty="0">
                <a:solidFill>
                  <a:schemeClr val="tx2"/>
                </a:solidFill>
              </a:rPr>
              <a:t>, co-design, toolkit, participatory mapping</a:t>
            </a:r>
          </a:p>
          <a:p>
            <a:pPr lvl="1"/>
            <a:r>
              <a:rPr lang="en-US" sz="2000" b="1" dirty="0">
                <a:solidFill>
                  <a:schemeClr val="tx2"/>
                </a:solidFill>
              </a:rPr>
              <a:t>Ethnography</a:t>
            </a:r>
            <a:r>
              <a:rPr lang="en-US" sz="2000" dirty="0">
                <a:solidFill>
                  <a:schemeClr val="tx2"/>
                </a:solidFill>
              </a:rPr>
              <a:t>: auto ethnography, video ethnography, photo ethnography, </a:t>
            </a:r>
            <a:r>
              <a:rPr lang="en-US" sz="2000" dirty="0">
                <a:solidFill>
                  <a:srgbClr val="C00000"/>
                </a:solidFill>
              </a:rPr>
              <a:t>observation</a:t>
            </a:r>
            <a:r>
              <a:rPr lang="en-US" sz="2000" dirty="0">
                <a:solidFill>
                  <a:schemeClr val="tx2"/>
                </a:solidFill>
              </a:rPr>
              <a:t>, </a:t>
            </a:r>
            <a:r>
              <a:rPr lang="en-US" sz="2000" dirty="0">
                <a:solidFill>
                  <a:srgbClr val="C00000"/>
                </a:solidFill>
              </a:rPr>
              <a:t>behavioral mapping</a:t>
            </a:r>
            <a:r>
              <a:rPr lang="en-US" sz="2000" dirty="0">
                <a:solidFill>
                  <a:schemeClr val="tx2"/>
                </a:solidFill>
              </a:rPr>
              <a:t>, </a:t>
            </a:r>
            <a:r>
              <a:rPr lang="en-US" sz="2000" dirty="0">
                <a:solidFill>
                  <a:srgbClr val="C00000"/>
                </a:solidFill>
              </a:rPr>
              <a:t>interview</a:t>
            </a:r>
            <a:r>
              <a:rPr lang="en-US" sz="2000" dirty="0">
                <a:solidFill>
                  <a:schemeClr val="tx2"/>
                </a:solidFill>
              </a:rPr>
              <a:t>, </a:t>
            </a:r>
            <a:r>
              <a:rPr lang="en-US" sz="2000" dirty="0">
                <a:solidFill>
                  <a:srgbClr val="C00000"/>
                </a:solidFill>
              </a:rPr>
              <a:t>contextual inquiry</a:t>
            </a:r>
            <a:r>
              <a:rPr lang="en-US" sz="2000" dirty="0">
                <a:solidFill>
                  <a:schemeClr val="tx2"/>
                </a:solidFill>
              </a:rPr>
              <a:t>, walking probe</a:t>
            </a:r>
          </a:p>
          <a:p>
            <a:pPr lvl="1"/>
            <a:r>
              <a:rPr lang="en-US" sz="2000" b="1" dirty="0">
                <a:solidFill>
                  <a:schemeClr val="tx2"/>
                </a:solidFill>
              </a:rPr>
              <a:t>Constructive</a:t>
            </a:r>
            <a:r>
              <a:rPr lang="en-US" sz="2000" dirty="0">
                <a:solidFill>
                  <a:schemeClr val="tx2"/>
                </a:solidFill>
              </a:rPr>
              <a:t>: </a:t>
            </a:r>
            <a:r>
              <a:rPr lang="en-US" sz="2000" dirty="0">
                <a:solidFill>
                  <a:srgbClr val="C00000"/>
                </a:solidFill>
              </a:rPr>
              <a:t>sketching</a:t>
            </a:r>
            <a:r>
              <a:rPr lang="en-US" sz="2000" dirty="0">
                <a:solidFill>
                  <a:schemeClr val="tx2"/>
                </a:solidFill>
              </a:rPr>
              <a:t>, </a:t>
            </a:r>
            <a:r>
              <a:rPr lang="en-US" sz="2000" dirty="0">
                <a:solidFill>
                  <a:srgbClr val="C00000"/>
                </a:solidFill>
              </a:rPr>
              <a:t>brainstorming</a:t>
            </a:r>
            <a:r>
              <a:rPr lang="en-US" sz="2000" dirty="0">
                <a:solidFill>
                  <a:schemeClr val="tx2"/>
                </a:solidFill>
              </a:rPr>
              <a:t>, exemplar creation</a:t>
            </a:r>
          </a:p>
        </p:txBody>
      </p:sp>
      <p:pic>
        <p:nvPicPr>
          <p:cNvPr id="6" name="Picture 5">
            <a:extLst>
              <a:ext uri="{FF2B5EF4-FFF2-40B4-BE49-F238E27FC236}">
                <a16:creationId xmlns:a16="http://schemas.microsoft.com/office/drawing/2014/main" id="{14F54BF3-3D44-460B-A683-C84BC39E6755}"/>
              </a:ext>
            </a:extLst>
          </p:cNvPr>
          <p:cNvPicPr>
            <a:picLocks noChangeAspect="1"/>
          </p:cNvPicPr>
          <p:nvPr/>
        </p:nvPicPr>
        <p:blipFill>
          <a:blip r:embed="rId3"/>
          <a:stretch>
            <a:fillRect/>
          </a:stretch>
        </p:blipFill>
        <p:spPr>
          <a:xfrm>
            <a:off x="6096000" y="440932"/>
            <a:ext cx="5866871" cy="5468273"/>
          </a:xfrm>
          <a:prstGeom prst="rect">
            <a:avLst/>
          </a:prstGeom>
        </p:spPr>
      </p:pic>
    </p:spTree>
    <p:extLst>
      <p:ext uri="{BB962C8B-B14F-4D97-AF65-F5344CB8AC3E}">
        <p14:creationId xmlns:p14="http://schemas.microsoft.com/office/powerpoint/2010/main" val="55525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Observation</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401984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a:t>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Observational research (or field research) is a type of correlational (i.e., non-experimental) research in which a researcher observes ongoing behavior</a:t>
            </a:r>
          </a:p>
        </p:txBody>
      </p:sp>
      <p:pic>
        <p:nvPicPr>
          <p:cNvPr id="3" name="Picture 2" descr="A collage of a child feeding pigeons&#10;&#10;Description automatically generated">
            <a:extLst>
              <a:ext uri="{FF2B5EF4-FFF2-40B4-BE49-F238E27FC236}">
                <a16:creationId xmlns:a16="http://schemas.microsoft.com/office/drawing/2014/main" id="{EF1D786F-F3DF-4C6F-B362-3EEE00572ED0}"/>
              </a:ext>
            </a:extLst>
          </p:cNvPr>
          <p:cNvPicPr>
            <a:picLocks noChangeAspect="1"/>
          </p:cNvPicPr>
          <p:nvPr/>
        </p:nvPicPr>
        <p:blipFill rotWithShape="1">
          <a:blip r:embed="rId3"/>
          <a:srcRect l="3009" r="19339"/>
          <a:stretch/>
        </p:blipFill>
        <p:spPr>
          <a:xfrm>
            <a:off x="7199440" y="10"/>
            <a:ext cx="4992560" cy="6857990"/>
          </a:xfrm>
          <a:prstGeom prst="rect">
            <a:avLst/>
          </a:prstGeom>
          <a:effectLst/>
        </p:spPr>
      </p:pic>
    </p:spTree>
    <p:extLst>
      <p:ext uri="{BB962C8B-B14F-4D97-AF65-F5344CB8AC3E}">
        <p14:creationId xmlns:p14="http://schemas.microsoft.com/office/powerpoint/2010/main" val="329701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dirty="0"/>
              <a:t>Involves the researcher observing the participants’ activity by entering the community (place) and by actively taking part into the observed activity. </a:t>
            </a:r>
          </a:p>
          <a:p>
            <a:r>
              <a:rPr lang="en-US" sz="2000" dirty="0"/>
              <a:t>Researchers use this method to understand a phenomena by experiencing themselves. </a:t>
            </a:r>
          </a:p>
        </p:txBody>
      </p:sp>
      <p:pic>
        <p:nvPicPr>
          <p:cNvPr id="4" name="Picture 3">
            <a:extLst>
              <a:ext uri="{FF2B5EF4-FFF2-40B4-BE49-F238E27FC236}">
                <a16:creationId xmlns:a16="http://schemas.microsoft.com/office/drawing/2014/main" id="{58EDEB03-489C-4247-AAB5-4CB2A54C2376}"/>
              </a:ext>
            </a:extLst>
          </p:cNvPr>
          <p:cNvPicPr>
            <a:picLocks noChangeAspect="1"/>
          </p:cNvPicPr>
          <p:nvPr/>
        </p:nvPicPr>
        <p:blipFill rotWithShape="1">
          <a:blip r:embed="rId3"/>
          <a:srcRect l="14845" r="9048" b="2"/>
          <a:stretch/>
        </p:blipFill>
        <p:spPr>
          <a:xfrm>
            <a:off x="7199440" y="10"/>
            <a:ext cx="4992560" cy="6857990"/>
          </a:xfrm>
          <a:prstGeom prst="rect">
            <a:avLst/>
          </a:prstGeom>
          <a:effectLst/>
        </p:spPr>
      </p:pic>
    </p:spTree>
    <p:extLst>
      <p:ext uri="{BB962C8B-B14F-4D97-AF65-F5344CB8AC3E}">
        <p14:creationId xmlns:p14="http://schemas.microsoft.com/office/powerpoint/2010/main" val="3701486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79" y="2015600"/>
            <a:ext cx="5564120" cy="3729034"/>
          </a:xfrm>
        </p:spPr>
        <p:txBody>
          <a:bodyPr vert="horz" lIns="91440" tIns="45720" rIns="91440" bIns="45720" rtlCol="0">
            <a:normAutofit/>
          </a:bodyPr>
          <a:lstStyle/>
          <a:p>
            <a:r>
              <a:rPr lang="en-US" sz="2400" dirty="0"/>
              <a:t>Pros</a:t>
            </a:r>
          </a:p>
          <a:p>
            <a:pPr lvl="1"/>
            <a:r>
              <a:rPr lang="en-US" sz="2200" dirty="0"/>
              <a:t>The researcher have the hands-on experience and be able to get into the meanings, viewpoint, values, and problems of the observed phenomena</a:t>
            </a:r>
          </a:p>
          <a:p>
            <a:pPr marL="457200" lvl="1" indent="0">
              <a:buNone/>
            </a:pPr>
            <a:endParaRPr lang="en-US" sz="2200" dirty="0"/>
          </a:p>
          <a:p>
            <a:pPr lvl="1"/>
            <a:r>
              <a:rPr lang="en-US" sz="2200" dirty="0"/>
              <a:t>Provide provision to develop insights where questioning is ineffective</a:t>
            </a:r>
          </a:p>
        </p:txBody>
      </p:sp>
      <p:sp>
        <p:nvSpPr>
          <p:cNvPr id="6" name="Content Placeholder 4">
            <a:extLst>
              <a:ext uri="{FF2B5EF4-FFF2-40B4-BE49-F238E27FC236}">
                <a16:creationId xmlns:a16="http://schemas.microsoft.com/office/drawing/2014/main" id="{F9C7318D-1A75-42C4-9EF4-EC16BB4561E3}"/>
              </a:ext>
            </a:extLst>
          </p:cNvPr>
          <p:cNvSpPr txBox="1">
            <a:spLocks/>
          </p:cNvSpPr>
          <p:nvPr/>
        </p:nvSpPr>
        <p:spPr>
          <a:xfrm>
            <a:off x="6512815" y="2015600"/>
            <a:ext cx="5564120" cy="372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a:t>
            </a:r>
          </a:p>
          <a:p>
            <a:pPr lvl="1"/>
            <a:r>
              <a:rPr lang="en-US" sz="2200" dirty="0"/>
              <a:t>Being actively part of the activity researcher may develop empathy towards the observant, which may result in bias.</a:t>
            </a:r>
          </a:p>
          <a:p>
            <a:pPr lvl="1"/>
            <a:r>
              <a:rPr lang="en-US" sz="2200" dirty="0"/>
              <a:t>May give rise to several ethical concerns.</a:t>
            </a:r>
          </a:p>
          <a:p>
            <a:pPr lvl="1"/>
            <a:r>
              <a:rPr lang="en-US" sz="2200" dirty="0"/>
              <a:t>It is time consuming. </a:t>
            </a:r>
          </a:p>
        </p:txBody>
      </p:sp>
    </p:spTree>
    <p:extLst>
      <p:ext uri="{BB962C8B-B14F-4D97-AF65-F5344CB8AC3E}">
        <p14:creationId xmlns:p14="http://schemas.microsoft.com/office/powerpoint/2010/main" val="177251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Non-Participant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Involves the researcher observing the participants’ activity by entering the community (place), however, being completely separate from the observed activity</a:t>
            </a:r>
          </a:p>
          <a:p>
            <a:r>
              <a:rPr lang="en-US" sz="2000"/>
              <a:t>Researchers use this method to understand a phenomenon by viewing what is going on with their own eyes</a:t>
            </a:r>
            <a:endParaRPr lang="en-US" sz="2000" dirty="0"/>
          </a:p>
        </p:txBody>
      </p:sp>
      <p:pic>
        <p:nvPicPr>
          <p:cNvPr id="3" name="Picture 2">
            <a:extLst>
              <a:ext uri="{FF2B5EF4-FFF2-40B4-BE49-F238E27FC236}">
                <a16:creationId xmlns:a16="http://schemas.microsoft.com/office/drawing/2014/main" id="{4EF7D206-435E-4E32-B2E2-B0E0ECBEED3A}"/>
              </a:ext>
            </a:extLst>
          </p:cNvPr>
          <p:cNvPicPr>
            <a:picLocks noChangeAspect="1"/>
          </p:cNvPicPr>
          <p:nvPr/>
        </p:nvPicPr>
        <p:blipFill>
          <a:blip r:embed="rId3"/>
          <a:stretch>
            <a:fillRect/>
          </a:stretch>
        </p:blipFill>
        <p:spPr>
          <a:xfrm>
            <a:off x="7204993" y="349778"/>
            <a:ext cx="4617752" cy="4937656"/>
          </a:xfrm>
          <a:prstGeom prst="rect">
            <a:avLst/>
          </a:prstGeom>
        </p:spPr>
      </p:pic>
    </p:spTree>
    <p:extLst>
      <p:ext uri="{BB962C8B-B14F-4D97-AF65-F5344CB8AC3E}">
        <p14:creationId xmlns:p14="http://schemas.microsoft.com/office/powerpoint/2010/main" val="3338270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Non-Participant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79" y="2015600"/>
            <a:ext cx="5564120" cy="3729034"/>
          </a:xfrm>
        </p:spPr>
        <p:txBody>
          <a:bodyPr vert="horz" lIns="91440" tIns="45720" rIns="91440" bIns="45720" rtlCol="0">
            <a:normAutofit/>
          </a:bodyPr>
          <a:lstStyle/>
          <a:p>
            <a:r>
              <a:rPr lang="en-US" sz="2400" dirty="0"/>
              <a:t>Pros</a:t>
            </a:r>
          </a:p>
          <a:p>
            <a:pPr lvl="1"/>
            <a:r>
              <a:rPr lang="en-US" sz="2200" dirty="0"/>
              <a:t>Allows the researchers to be more open minded, as they are not being sympathetically involved into the observed phenomena.</a:t>
            </a:r>
          </a:p>
          <a:p>
            <a:pPr lvl="1"/>
            <a:r>
              <a:rPr lang="en-US" sz="2200" dirty="0"/>
              <a:t>Allows researcher to make judgement and observe body language.</a:t>
            </a:r>
          </a:p>
        </p:txBody>
      </p:sp>
      <p:sp>
        <p:nvSpPr>
          <p:cNvPr id="6" name="Content Placeholder 4">
            <a:extLst>
              <a:ext uri="{FF2B5EF4-FFF2-40B4-BE49-F238E27FC236}">
                <a16:creationId xmlns:a16="http://schemas.microsoft.com/office/drawing/2014/main" id="{F9C7318D-1A75-42C4-9EF4-EC16BB4561E3}"/>
              </a:ext>
            </a:extLst>
          </p:cNvPr>
          <p:cNvSpPr txBox="1">
            <a:spLocks/>
          </p:cNvSpPr>
          <p:nvPr/>
        </p:nvSpPr>
        <p:spPr>
          <a:xfrm>
            <a:off x="6512815" y="2015600"/>
            <a:ext cx="5374385" cy="372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a:t>
            </a:r>
          </a:p>
          <a:p>
            <a:pPr lvl="1"/>
            <a:r>
              <a:rPr lang="en-US" sz="2200" dirty="0"/>
              <a:t>As researchers are not actively taking part into the observed phenomena, hence, there is a chance that the researchers may end up not getting accurate data for observing from the distance.</a:t>
            </a:r>
          </a:p>
          <a:p>
            <a:pPr lvl="1"/>
            <a:r>
              <a:rPr lang="en-US" sz="2200" dirty="0"/>
              <a:t>It is time consuming.</a:t>
            </a:r>
          </a:p>
          <a:p>
            <a:pPr lvl="1"/>
            <a:r>
              <a:rPr lang="en-US" sz="2200" dirty="0"/>
              <a:t>People may change behavior if they are informed being observed</a:t>
            </a:r>
          </a:p>
        </p:txBody>
      </p:sp>
    </p:spTree>
    <p:extLst>
      <p:ext uri="{BB962C8B-B14F-4D97-AF65-F5344CB8AC3E}">
        <p14:creationId xmlns:p14="http://schemas.microsoft.com/office/powerpoint/2010/main" val="139329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1028700" y="1967266"/>
            <a:ext cx="2628900" cy="2547257"/>
          </a:xfrm>
          <a:prstGeom prst="rect">
            <a:avLst/>
          </a:prstGeom>
          <a:noFill/>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chemeClr val="dk1"/>
              </a:buClr>
              <a:buSzPct val="100000"/>
            </a:pPr>
            <a:r>
              <a:rPr lang="en-US" sz="3600" kern="1200" dirty="0">
                <a:solidFill>
                  <a:srgbClr val="FFFFFF"/>
                </a:solidFill>
                <a:latin typeface="+mj-lt"/>
                <a:ea typeface="+mj-ea"/>
                <a:cs typeface="+mj-cs"/>
              </a:rPr>
              <a:t>How to conduct </a:t>
            </a:r>
            <a:r>
              <a:rPr lang="en-US" sz="3600" dirty="0">
                <a:solidFill>
                  <a:srgbClr val="FFFFFF"/>
                </a:solidFill>
              </a:rPr>
              <a:t>o</a:t>
            </a:r>
            <a:r>
              <a:rPr lang="en-US" sz="3600" kern="1200" dirty="0">
                <a:solidFill>
                  <a:srgbClr val="FFFFFF"/>
                </a:solidFill>
                <a:latin typeface="+mj-lt"/>
                <a:ea typeface="+mj-ea"/>
                <a:cs typeface="+mj-cs"/>
              </a:rPr>
              <a:t>bservation?</a:t>
            </a:r>
          </a:p>
        </p:txBody>
      </p:sp>
      <p:pic>
        <p:nvPicPr>
          <p:cNvPr id="7" name="Picture 6">
            <a:extLst>
              <a:ext uri="{FF2B5EF4-FFF2-40B4-BE49-F238E27FC236}">
                <a16:creationId xmlns:a16="http://schemas.microsoft.com/office/drawing/2014/main" id="{B744B3ED-DC35-4CBA-BEEA-A05CD9C085A6}"/>
              </a:ext>
            </a:extLst>
          </p:cNvPr>
          <p:cNvPicPr>
            <a:picLocks noChangeAspect="1"/>
          </p:cNvPicPr>
          <p:nvPr/>
        </p:nvPicPr>
        <p:blipFill rotWithShape="1">
          <a:blip r:embed="rId3"/>
          <a:srcRect t="8210"/>
          <a:stretch/>
        </p:blipFill>
        <p:spPr>
          <a:xfrm>
            <a:off x="5443535" y="1066800"/>
            <a:ext cx="5448261" cy="5111539"/>
          </a:xfrm>
          <a:prstGeom prst="rect">
            <a:avLst/>
          </a:prstGeom>
        </p:spPr>
      </p:pic>
    </p:spTree>
    <p:extLst>
      <p:ext uri="{BB962C8B-B14F-4D97-AF65-F5344CB8AC3E}">
        <p14:creationId xmlns:p14="http://schemas.microsoft.com/office/powerpoint/2010/main" val="242591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5"/>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74;p3">
            <a:extLst>
              <a:ext uri="{FF2B5EF4-FFF2-40B4-BE49-F238E27FC236}">
                <a16:creationId xmlns:a16="http://schemas.microsoft.com/office/drawing/2014/main" id="{14098335-63C7-411D-B380-A184ED415BE6}"/>
              </a:ext>
            </a:extLst>
          </p:cNvPr>
          <p:cNvSpPr txBox="1">
            <a:spLocks/>
          </p:cNvSpPr>
          <p:nvPr/>
        </p:nvSpPr>
        <p:spPr>
          <a:xfrm>
            <a:off x="838200" y="2844800"/>
            <a:ext cx="10337800" cy="1612715"/>
          </a:xfrm>
          <a:prstGeom prst="rect">
            <a:avLst/>
          </a:prstGeom>
          <a:noFill/>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dirty="0"/>
              <a:t>Section B: </a:t>
            </a:r>
            <a:r>
              <a:rPr lang="en-US" sz="2200" dirty="0">
                <a:hlinkClick r:id="rId3"/>
              </a:rPr>
              <a:t>https://docs.google.com/spreadsheets/d/1NXcgwEEfdqKzRZqZj4GyWLtK75At4JUNtX3XeUH2HFg/edit?usp=drive_link</a:t>
            </a:r>
            <a:endParaRPr lang="en-US" sz="2200" dirty="0"/>
          </a:p>
          <a:p>
            <a:pPr>
              <a:spcAft>
                <a:spcPts val="600"/>
              </a:spcAft>
            </a:pPr>
            <a:endParaRPr lang="en-US" sz="5200" dirty="0"/>
          </a:p>
        </p:txBody>
      </p:sp>
      <p:sp>
        <p:nvSpPr>
          <p:cNvPr id="5" name="Google Shape;74;p3">
            <a:extLst>
              <a:ext uri="{FF2B5EF4-FFF2-40B4-BE49-F238E27FC236}">
                <a16:creationId xmlns:a16="http://schemas.microsoft.com/office/drawing/2014/main" id="{72F40084-C158-4BD9-8BF7-53CB057A487B}"/>
              </a:ext>
            </a:extLst>
          </p:cNvPr>
          <p:cNvSpPr txBox="1">
            <a:spLocks/>
          </p:cNvSpPr>
          <p:nvPr/>
        </p:nvSpPr>
        <p:spPr>
          <a:xfrm>
            <a:off x="838200" y="1100667"/>
            <a:ext cx="10337800" cy="1612715"/>
          </a:xfrm>
          <a:prstGeom prst="rect">
            <a:avLst/>
          </a:prstGeom>
          <a:noFill/>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dirty="0"/>
              <a:t>Section A: </a:t>
            </a:r>
            <a:r>
              <a:rPr lang="en-US" sz="2200" dirty="0">
                <a:hlinkClick r:id="rId4"/>
              </a:rPr>
              <a:t>https://docs.google.com/spreadsheets/d/1z3kQ_ilGzpyLeEOBMW_EZ_XVbBIE9I0jOHRVAXJK89c/edit?usp=drive_link</a:t>
            </a:r>
            <a:endParaRPr lang="en-US" sz="2200" dirty="0"/>
          </a:p>
          <a:p>
            <a:pPr>
              <a:spcAft>
                <a:spcPts val="600"/>
              </a:spcAft>
            </a:pPr>
            <a:endParaRPr lang="en-US" sz="5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1028700" y="1967266"/>
            <a:ext cx="2628900" cy="2547257"/>
          </a:xfrm>
          <a:prstGeom prst="rect">
            <a:avLst/>
          </a:prstGeom>
          <a:noFill/>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chemeClr val="dk1"/>
              </a:buClr>
              <a:buSzPct val="100000"/>
            </a:pPr>
            <a:r>
              <a:rPr lang="en-US" sz="3600" kern="1200" dirty="0">
                <a:solidFill>
                  <a:srgbClr val="FFFFFF"/>
                </a:solidFill>
                <a:latin typeface="+mj-lt"/>
                <a:ea typeface="+mj-ea"/>
                <a:cs typeface="+mj-cs"/>
              </a:rPr>
              <a:t>What data is produced?</a:t>
            </a:r>
          </a:p>
        </p:txBody>
      </p:sp>
      <p:sp>
        <p:nvSpPr>
          <p:cNvPr id="10" name="Content Placeholder 4">
            <a:extLst>
              <a:ext uri="{FF2B5EF4-FFF2-40B4-BE49-F238E27FC236}">
                <a16:creationId xmlns:a16="http://schemas.microsoft.com/office/drawing/2014/main" id="{272F07AB-4E0D-4D1F-B8E2-7DD2D6A99ADE}"/>
              </a:ext>
            </a:extLst>
          </p:cNvPr>
          <p:cNvSpPr txBox="1">
            <a:spLocks/>
          </p:cNvSpPr>
          <p:nvPr/>
        </p:nvSpPr>
        <p:spPr>
          <a:xfrm>
            <a:off x="6028143" y="1560084"/>
            <a:ext cx="5374385" cy="44851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Field notes by researchers, photos, drawings, etc.</a:t>
            </a:r>
          </a:p>
          <a:p>
            <a:r>
              <a:rPr lang="en-US" sz="2400" dirty="0"/>
              <a:t>The collected data from the observation will allow the research to have the clear picture of the </a:t>
            </a:r>
            <a:r>
              <a:rPr lang="en-US" sz="2400" dirty="0">
                <a:solidFill>
                  <a:srgbClr val="C00000"/>
                </a:solidFill>
              </a:rPr>
              <a:t>behavior</a:t>
            </a:r>
            <a:r>
              <a:rPr lang="en-US" sz="2400" dirty="0"/>
              <a:t>, </a:t>
            </a:r>
            <a:r>
              <a:rPr lang="en-US" sz="2400" dirty="0">
                <a:solidFill>
                  <a:srgbClr val="C00000"/>
                </a:solidFill>
              </a:rPr>
              <a:t>body language</a:t>
            </a:r>
            <a:r>
              <a:rPr lang="en-US" sz="2400" dirty="0"/>
              <a:t>, </a:t>
            </a:r>
            <a:r>
              <a:rPr lang="en-US" sz="2400" dirty="0">
                <a:solidFill>
                  <a:srgbClr val="C00000"/>
                </a:solidFill>
              </a:rPr>
              <a:t>used terminology</a:t>
            </a:r>
            <a:r>
              <a:rPr lang="en-US" sz="2400" dirty="0"/>
              <a:t>, </a:t>
            </a:r>
            <a:r>
              <a:rPr lang="en-US" sz="2400" dirty="0">
                <a:solidFill>
                  <a:srgbClr val="C00000"/>
                </a:solidFill>
              </a:rPr>
              <a:t>used tools </a:t>
            </a:r>
            <a:r>
              <a:rPr lang="en-US" sz="2400" dirty="0"/>
              <a:t>of the observant. </a:t>
            </a:r>
          </a:p>
          <a:p>
            <a:r>
              <a:rPr lang="en-US" sz="2400" dirty="0"/>
              <a:t>Besides, the data will allow to explore the </a:t>
            </a:r>
            <a:r>
              <a:rPr lang="en-US" sz="2400" dirty="0">
                <a:solidFill>
                  <a:srgbClr val="C00000"/>
                </a:solidFill>
              </a:rPr>
              <a:t>interaction</a:t>
            </a:r>
            <a:r>
              <a:rPr lang="en-US" sz="2400" dirty="0"/>
              <a:t> of different actors with other </a:t>
            </a:r>
            <a:r>
              <a:rPr lang="en-US" sz="2400" dirty="0">
                <a:solidFill>
                  <a:srgbClr val="C00000"/>
                </a:solidFill>
              </a:rPr>
              <a:t>actors</a:t>
            </a:r>
            <a:r>
              <a:rPr lang="en-US" sz="2400" dirty="0"/>
              <a:t>, </a:t>
            </a:r>
            <a:r>
              <a:rPr lang="en-US" sz="2400" dirty="0">
                <a:solidFill>
                  <a:srgbClr val="C00000"/>
                </a:solidFill>
              </a:rPr>
              <a:t>tools</a:t>
            </a:r>
            <a:r>
              <a:rPr lang="en-US" sz="2400" dirty="0"/>
              <a:t>, and </a:t>
            </a:r>
            <a:r>
              <a:rPr lang="en-US" sz="2400" dirty="0">
                <a:solidFill>
                  <a:srgbClr val="C00000"/>
                </a:solidFill>
              </a:rPr>
              <a:t>environment</a:t>
            </a:r>
            <a:r>
              <a:rPr lang="en-US" sz="2400" dirty="0"/>
              <a:t>. </a:t>
            </a:r>
          </a:p>
          <a:p>
            <a:r>
              <a:rPr lang="en-US" sz="2400" dirty="0"/>
              <a:t>When researcher actively take part into activity during observation, he/she can get into the observants’ </a:t>
            </a:r>
            <a:r>
              <a:rPr lang="en-US" sz="2400" dirty="0">
                <a:solidFill>
                  <a:srgbClr val="C00000"/>
                </a:solidFill>
              </a:rPr>
              <a:t>meanings</a:t>
            </a:r>
            <a:r>
              <a:rPr lang="en-US" sz="2400" dirty="0"/>
              <a:t>, </a:t>
            </a:r>
            <a:r>
              <a:rPr lang="en-US" sz="2400" dirty="0">
                <a:solidFill>
                  <a:srgbClr val="C00000"/>
                </a:solidFill>
              </a:rPr>
              <a:t>viewpoints</a:t>
            </a:r>
            <a:r>
              <a:rPr lang="en-US" sz="2400" dirty="0"/>
              <a:t>, </a:t>
            </a:r>
            <a:r>
              <a:rPr lang="en-US" sz="2400" dirty="0">
                <a:solidFill>
                  <a:srgbClr val="C00000"/>
                </a:solidFill>
              </a:rPr>
              <a:t>values</a:t>
            </a:r>
            <a:r>
              <a:rPr lang="en-US" sz="2400" dirty="0"/>
              <a:t>, and </a:t>
            </a:r>
            <a:r>
              <a:rPr lang="en-US" sz="2400" dirty="0">
                <a:solidFill>
                  <a:srgbClr val="C00000"/>
                </a:solidFill>
              </a:rPr>
              <a:t>problems</a:t>
            </a:r>
            <a:r>
              <a:rPr lang="en-US" sz="2400" dirty="0"/>
              <a:t>.</a:t>
            </a:r>
            <a:endParaRPr lang="en-US" sz="2600" dirty="0"/>
          </a:p>
          <a:p>
            <a:endParaRPr lang="en-US" sz="2600" dirty="0"/>
          </a:p>
        </p:txBody>
      </p:sp>
    </p:spTree>
    <p:extLst>
      <p:ext uri="{BB962C8B-B14F-4D97-AF65-F5344CB8AC3E}">
        <p14:creationId xmlns:p14="http://schemas.microsoft.com/office/powerpoint/2010/main" val="792686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Behavioral Mapping</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727948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064b3d91da_0_9"/>
          <p:cNvSpPr txBox="1">
            <a:spLocks noGrp="1"/>
          </p:cNvSpPr>
          <p:nvPr>
            <p:ph type="title" idx="4294967295"/>
          </p:nvPr>
        </p:nvSpPr>
        <p:spPr>
          <a:xfrm>
            <a:off x="0" y="312738"/>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  Behavioral Mapping</a:t>
            </a:r>
            <a:endParaRPr dirty="0"/>
          </a:p>
        </p:txBody>
      </p:sp>
      <p:sp>
        <p:nvSpPr>
          <p:cNvPr id="80" name="Google Shape;80;g2064b3d91da_0_9"/>
          <p:cNvSpPr txBox="1"/>
          <p:nvPr/>
        </p:nvSpPr>
        <p:spPr>
          <a:xfrm>
            <a:off x="765467" y="1398601"/>
            <a:ext cx="5447200" cy="2831504"/>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dirty="0">
                <a:ea typeface="Raleway"/>
                <a:cs typeface="Raleway"/>
                <a:sym typeface="Raleway"/>
              </a:rPr>
              <a:t>An observational techniques that tracks behavior over place and time</a:t>
            </a:r>
          </a:p>
          <a:p>
            <a:pPr marL="186262">
              <a:buSzPts val="1400"/>
            </a:pPr>
            <a:endParaRPr lang="en-US" sz="2400" dirty="0">
              <a:ea typeface="Raleway"/>
              <a:cs typeface="Raleway"/>
              <a:sym typeface="Raleway"/>
            </a:endParaRPr>
          </a:p>
          <a:p>
            <a:pPr marL="609585" indent="-423323">
              <a:buSzPts val="1400"/>
              <a:buFont typeface="Raleway"/>
              <a:buChar char="●"/>
            </a:pPr>
            <a:r>
              <a:rPr lang="en-US" sz="2400" dirty="0">
                <a:ea typeface="Raleway"/>
                <a:cs typeface="Raleway"/>
                <a:sym typeface="Raleway"/>
              </a:rPr>
              <a:t>Produces graphical representation of behavior over place and time</a:t>
            </a:r>
          </a:p>
          <a:p>
            <a:pPr marL="186262">
              <a:buSzPts val="1400"/>
            </a:pPr>
            <a:endParaRPr sz="2400" dirty="0">
              <a:ea typeface="Raleway"/>
              <a:cs typeface="Raleway"/>
              <a:sym typeface="Raleway"/>
            </a:endParaRPr>
          </a:p>
          <a:p>
            <a:pPr marL="609585"/>
            <a:endParaRPr sz="2400" dirty="0">
              <a:ea typeface="Raleway"/>
              <a:cs typeface="Raleway"/>
              <a:sym typeface="Raleway"/>
            </a:endParaRPr>
          </a:p>
        </p:txBody>
      </p:sp>
      <p:pic>
        <p:nvPicPr>
          <p:cNvPr id="81" name="Google Shape;81;g2064b3d91da_0_9"/>
          <p:cNvPicPr preferRelativeResize="0"/>
          <p:nvPr/>
        </p:nvPicPr>
        <p:blipFill>
          <a:blip r:embed="rId3">
            <a:alphaModFix/>
          </a:blip>
          <a:stretch>
            <a:fillRect/>
          </a:stretch>
        </p:blipFill>
        <p:spPr>
          <a:xfrm>
            <a:off x="6457867" y="1439400"/>
            <a:ext cx="4739349" cy="5215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88" name="Google Shape;88;g2064b3d91da_0_2"/>
          <p:cNvPicPr preferRelativeResize="0"/>
          <p:nvPr/>
        </p:nvPicPr>
        <p:blipFill>
          <a:blip r:embed="rId3">
            <a:alphaModFix/>
          </a:blip>
          <a:stretch>
            <a:fillRect/>
          </a:stretch>
        </p:blipFill>
        <p:spPr>
          <a:xfrm>
            <a:off x="1439333" y="1236200"/>
            <a:ext cx="9181042" cy="4538067"/>
          </a:xfrm>
          <a:prstGeom prst="rect">
            <a:avLst/>
          </a:prstGeom>
          <a:noFill/>
          <a:ln>
            <a:noFill/>
          </a:ln>
        </p:spPr>
      </p:pic>
    </p:spTree>
    <p:extLst>
      <p:ext uri="{BB962C8B-B14F-4D97-AF65-F5344CB8AC3E}">
        <p14:creationId xmlns:p14="http://schemas.microsoft.com/office/powerpoint/2010/main" val="2399004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89" name="Google Shape;89;g2064b3d91da_0_2"/>
          <p:cNvPicPr preferRelativeResize="0"/>
          <p:nvPr/>
        </p:nvPicPr>
        <p:blipFill>
          <a:blip r:embed="rId3">
            <a:alphaModFix/>
          </a:blip>
          <a:stretch>
            <a:fillRect/>
          </a:stretch>
        </p:blipFill>
        <p:spPr>
          <a:xfrm>
            <a:off x="888999" y="1236200"/>
            <a:ext cx="9096375" cy="46396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3" name="Picture 2">
            <a:extLst>
              <a:ext uri="{FF2B5EF4-FFF2-40B4-BE49-F238E27FC236}">
                <a16:creationId xmlns:a16="http://schemas.microsoft.com/office/drawing/2014/main" id="{25509151-3513-4063-88D8-70676FC91218}"/>
              </a:ext>
            </a:extLst>
          </p:cNvPr>
          <p:cNvPicPr>
            <a:picLocks noChangeAspect="1"/>
          </p:cNvPicPr>
          <p:nvPr/>
        </p:nvPicPr>
        <p:blipFill>
          <a:blip r:embed="rId3"/>
          <a:stretch>
            <a:fillRect/>
          </a:stretch>
        </p:blipFill>
        <p:spPr>
          <a:xfrm>
            <a:off x="1916112" y="1236200"/>
            <a:ext cx="6669088" cy="5402944"/>
          </a:xfrm>
          <a:prstGeom prst="rect">
            <a:avLst/>
          </a:prstGeom>
        </p:spPr>
      </p:pic>
    </p:spTree>
    <p:extLst>
      <p:ext uri="{BB962C8B-B14F-4D97-AF65-F5344CB8AC3E}">
        <p14:creationId xmlns:p14="http://schemas.microsoft.com/office/powerpoint/2010/main" val="486436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064b3d91da_0_17"/>
          <p:cNvSpPr txBox="1">
            <a:spLocks noGrp="1"/>
          </p:cNvSpPr>
          <p:nvPr>
            <p:ph type="title" idx="4294967295"/>
          </p:nvPr>
        </p:nvSpPr>
        <p:spPr>
          <a:xfrm>
            <a:off x="0" y="312738"/>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a:t>
            </a:r>
            <a:endParaRPr dirty="0"/>
          </a:p>
        </p:txBody>
      </p:sp>
      <p:sp>
        <p:nvSpPr>
          <p:cNvPr id="95" name="Google Shape;95;g2064b3d91da_0_17"/>
          <p:cNvSpPr txBox="1"/>
          <p:nvPr/>
        </p:nvSpPr>
        <p:spPr>
          <a:xfrm>
            <a:off x="139133" y="1151781"/>
            <a:ext cx="5736734" cy="2462172"/>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Place-centered </a:t>
            </a:r>
            <a:endParaRPr sz="2400" b="1"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document the behavior of all the individual within a specified space and time </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the researcher is situated at one place </a:t>
            </a:r>
            <a:endParaRPr sz="2000" dirty="0">
              <a:latin typeface="+mj-lt"/>
              <a:ea typeface="Raleway"/>
              <a:cs typeface="Raleway"/>
              <a:sym typeface="Raleway"/>
            </a:endParaRPr>
          </a:p>
          <a:p>
            <a:pPr marL="1219170" lvl="1" indent="-423323">
              <a:buSzPts val="1400"/>
              <a:buFont typeface="Raleway"/>
              <a:buChar char="○"/>
            </a:pPr>
            <a:r>
              <a:rPr lang="en-US" sz="2000" b="1" dirty="0">
                <a:latin typeface="+mj-lt"/>
                <a:ea typeface="Raleway"/>
                <a:cs typeface="Raleway"/>
                <a:sym typeface="Raleway"/>
              </a:rPr>
              <a:t>example:</a:t>
            </a:r>
            <a:r>
              <a:rPr lang="en-US" sz="2000" dirty="0">
                <a:latin typeface="+mj-lt"/>
                <a:ea typeface="Raleway"/>
                <a:cs typeface="Raleway"/>
                <a:sym typeface="Raleway"/>
              </a:rPr>
              <a:t> plotting location of people in a store/play area </a:t>
            </a:r>
            <a:endParaRPr sz="2000" dirty="0">
              <a:latin typeface="+mj-lt"/>
              <a:ea typeface="Raleway"/>
              <a:cs typeface="Raleway"/>
              <a:sym typeface="Raleway"/>
            </a:endParaRPr>
          </a:p>
        </p:txBody>
      </p:sp>
      <p:pic>
        <p:nvPicPr>
          <p:cNvPr id="96" name="Google Shape;96;g2064b3d91da_0_17"/>
          <p:cNvPicPr preferRelativeResize="0"/>
          <p:nvPr/>
        </p:nvPicPr>
        <p:blipFill>
          <a:blip r:embed="rId3">
            <a:alphaModFix/>
          </a:blip>
          <a:stretch>
            <a:fillRect/>
          </a:stretch>
        </p:blipFill>
        <p:spPr>
          <a:xfrm>
            <a:off x="1315967" y="4105801"/>
            <a:ext cx="4089400" cy="2628900"/>
          </a:xfrm>
          <a:prstGeom prst="rect">
            <a:avLst/>
          </a:prstGeom>
          <a:noFill/>
          <a:ln>
            <a:noFill/>
          </a:ln>
        </p:spPr>
      </p:pic>
      <p:sp>
        <p:nvSpPr>
          <p:cNvPr id="97" name="Google Shape;97;g2064b3d91da_0_17"/>
          <p:cNvSpPr txBox="1"/>
          <p:nvPr/>
        </p:nvSpPr>
        <p:spPr>
          <a:xfrm>
            <a:off x="6616068" y="1151781"/>
            <a:ext cx="4978800" cy="2769949"/>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People-centered </a:t>
            </a:r>
            <a:endParaRPr sz="24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document the behavior of an individual over space and time </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the researcher is mobile, shadowing an individual </a:t>
            </a:r>
            <a:endParaRPr sz="2000" dirty="0">
              <a:latin typeface="+mj-lt"/>
              <a:ea typeface="Raleway"/>
              <a:cs typeface="Raleway"/>
              <a:sym typeface="Raleway"/>
            </a:endParaRPr>
          </a:p>
          <a:p>
            <a:pPr marL="1219170" lvl="1" indent="-423323">
              <a:buSzPts val="1400"/>
              <a:buFont typeface="Raleway"/>
              <a:buChar char="○"/>
            </a:pPr>
            <a:r>
              <a:rPr lang="en-US" sz="2000" b="1" dirty="0">
                <a:latin typeface="+mj-lt"/>
                <a:ea typeface="Raleway"/>
                <a:cs typeface="Raleway"/>
                <a:sym typeface="Raleway"/>
              </a:rPr>
              <a:t>example</a:t>
            </a:r>
            <a:r>
              <a:rPr lang="en-US" sz="2000" dirty="0">
                <a:latin typeface="+mj-lt"/>
                <a:ea typeface="Raleway"/>
                <a:cs typeface="Raleway"/>
                <a:sym typeface="Raleway"/>
              </a:rPr>
              <a:t> : following an older adults to learn about his social interaction </a:t>
            </a:r>
            <a:endParaRPr sz="2000" dirty="0">
              <a:latin typeface="+mj-lt"/>
              <a:ea typeface="Raleway"/>
              <a:cs typeface="Raleway"/>
              <a:sym typeface="Raleway"/>
            </a:endParaRPr>
          </a:p>
        </p:txBody>
      </p:sp>
      <p:pic>
        <p:nvPicPr>
          <p:cNvPr id="98" name="Google Shape;98;g2064b3d91da_0_17"/>
          <p:cNvPicPr preferRelativeResize="0"/>
          <p:nvPr/>
        </p:nvPicPr>
        <p:blipFill>
          <a:blip r:embed="rId4">
            <a:alphaModFix/>
          </a:blip>
          <a:stretch>
            <a:fillRect/>
          </a:stretch>
        </p:blipFill>
        <p:spPr>
          <a:xfrm>
            <a:off x="7787200" y="4105800"/>
            <a:ext cx="3951467" cy="2508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064b3d91da_0_28"/>
          <p:cNvSpPr txBox="1">
            <a:spLocks noGrp="1"/>
          </p:cNvSpPr>
          <p:nvPr>
            <p:ph type="title" idx="4294967295"/>
          </p:nvPr>
        </p:nvSpPr>
        <p:spPr>
          <a:xfrm>
            <a:off x="546100" y="312738"/>
            <a:ext cx="11645900"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How is it done?</a:t>
            </a:r>
            <a:endParaRPr dirty="0"/>
          </a:p>
        </p:txBody>
      </p:sp>
      <p:sp>
        <p:nvSpPr>
          <p:cNvPr id="104" name="Google Shape;104;g2064b3d91da_0_28"/>
          <p:cNvSpPr txBox="1"/>
          <p:nvPr/>
        </p:nvSpPr>
        <p:spPr>
          <a:xfrm>
            <a:off x="279550" y="961920"/>
            <a:ext cx="6091200" cy="5786159"/>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000" dirty="0">
                <a:latin typeface="+mj-lt"/>
                <a:ea typeface="Raleway"/>
                <a:cs typeface="Raleway"/>
                <a:sym typeface="Raleway"/>
              </a:rPr>
              <a:t>A </a:t>
            </a:r>
            <a:r>
              <a:rPr lang="en-US" sz="2000" b="1" dirty="0">
                <a:latin typeface="+mj-lt"/>
                <a:ea typeface="Raleway"/>
                <a:cs typeface="Raleway"/>
                <a:sym typeface="Raleway"/>
              </a:rPr>
              <a:t>detail planning </a:t>
            </a:r>
            <a:r>
              <a:rPr lang="en-US" sz="2000" dirty="0">
                <a:latin typeface="+mj-lt"/>
                <a:ea typeface="Raleway"/>
                <a:cs typeface="Raleway"/>
                <a:sym typeface="Raleway"/>
              </a:rPr>
              <a:t>is required for conducting behavioral mapping, the researchers have to </a:t>
            </a:r>
            <a:r>
              <a:rPr lang="en-US" sz="2000" b="1" dirty="0">
                <a:latin typeface="+mj-lt"/>
                <a:ea typeface="Raleway"/>
                <a:cs typeface="Raleway"/>
                <a:sym typeface="Raleway"/>
              </a:rPr>
              <a:t>start with an area plan</a:t>
            </a:r>
            <a:r>
              <a:rPr lang="en-US" sz="2000" dirty="0">
                <a:latin typeface="+mj-lt"/>
                <a:ea typeface="Raleway"/>
                <a:cs typeface="Raleway"/>
                <a:sym typeface="Raleway"/>
              </a:rPr>
              <a:t> (having multiple copy would be preferable)</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Next, the researchers has to decide </a:t>
            </a:r>
            <a:r>
              <a:rPr lang="en-US" sz="2000" b="1" dirty="0">
                <a:latin typeface="+mj-lt"/>
                <a:ea typeface="Raleway"/>
                <a:cs typeface="Raleway"/>
                <a:sym typeface="Raleway"/>
              </a:rPr>
              <a:t>on a list behaviors </a:t>
            </a:r>
            <a:r>
              <a:rPr lang="en-US" sz="2000" dirty="0">
                <a:latin typeface="+mj-lt"/>
                <a:ea typeface="Raleway"/>
                <a:cs typeface="Raleway"/>
                <a:sym typeface="Raleway"/>
              </a:rPr>
              <a:t>to be recorded and </a:t>
            </a:r>
            <a:r>
              <a:rPr lang="en-US" sz="2000" b="1" dirty="0">
                <a:latin typeface="+mj-lt"/>
                <a:ea typeface="Raleway"/>
                <a:cs typeface="Raleway"/>
                <a:sym typeface="Raleway"/>
              </a:rPr>
              <a:t>methods on recording</a:t>
            </a:r>
            <a:r>
              <a:rPr lang="en-US" sz="2000" dirty="0">
                <a:latin typeface="+mj-lt"/>
                <a:ea typeface="Raleway"/>
                <a:cs typeface="Raleway"/>
                <a:sym typeface="Raleway"/>
              </a:rPr>
              <a:t> those behaviors</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Go to the site location and conduct observation and </a:t>
            </a:r>
            <a:r>
              <a:rPr lang="en-US" sz="2000" b="1" dirty="0">
                <a:latin typeface="+mj-lt"/>
                <a:ea typeface="Raleway"/>
                <a:cs typeface="Raleway"/>
                <a:sym typeface="Raleway"/>
              </a:rPr>
              <a:t>map the observed behavior on the site map annotated with time</a:t>
            </a:r>
            <a:endParaRPr sz="2000" b="1" dirty="0">
              <a:latin typeface="+mj-lt"/>
              <a:ea typeface="Raleway"/>
              <a:cs typeface="Raleway"/>
              <a:sym typeface="Raleway"/>
            </a:endParaRPr>
          </a:p>
          <a:p>
            <a:pPr marL="609585"/>
            <a:endParaRPr sz="2000" b="1"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Aggregate all the </a:t>
            </a:r>
            <a:r>
              <a:rPr lang="en-US" sz="2000" b="1" dirty="0">
                <a:latin typeface="+mj-lt"/>
                <a:ea typeface="Raleway"/>
                <a:cs typeface="Raleway"/>
                <a:sym typeface="Raleway"/>
              </a:rPr>
              <a:t>observed behavior</a:t>
            </a:r>
            <a:r>
              <a:rPr lang="en-US" sz="2000" dirty="0">
                <a:latin typeface="+mj-lt"/>
                <a:ea typeface="Raleway"/>
                <a:cs typeface="Raleway"/>
                <a:sym typeface="Raleway"/>
              </a:rPr>
              <a:t> on the map to illustrate pattern</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b="1" dirty="0">
                <a:latin typeface="+mj-lt"/>
                <a:ea typeface="Raleway"/>
                <a:cs typeface="Raleway"/>
                <a:sym typeface="Raleway"/>
              </a:rPr>
              <a:t>Generated data</a:t>
            </a:r>
            <a:r>
              <a:rPr lang="en-US" sz="2000" dirty="0">
                <a:latin typeface="+mj-lt"/>
                <a:ea typeface="Raleway"/>
                <a:cs typeface="Raleway"/>
                <a:sym typeface="Raleway"/>
              </a:rPr>
              <a:t>: Graphical representation of the behavior, photos, video, field notes</a:t>
            </a:r>
            <a:endParaRPr sz="2000" dirty="0">
              <a:latin typeface="+mj-lt"/>
              <a:ea typeface="Raleway"/>
              <a:cs typeface="Raleway"/>
              <a:sym typeface="Raleway"/>
            </a:endParaRPr>
          </a:p>
        </p:txBody>
      </p:sp>
      <p:sp>
        <p:nvSpPr>
          <p:cNvPr id="105" name="Google Shape;105;g2064b3d91da_0_28"/>
          <p:cNvSpPr txBox="1"/>
          <p:nvPr/>
        </p:nvSpPr>
        <p:spPr>
          <a:xfrm>
            <a:off x="6619650" y="3608798"/>
            <a:ext cx="5292800" cy="2462172"/>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In summary, things to consider</a:t>
            </a:r>
            <a:endParaRPr sz="24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Actors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Activities: interactions, actions, practice, process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Space: environment, settings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Time: how action unfolds over time</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Artifacts: props, tools</a:t>
            </a:r>
            <a:endParaRPr sz="2000" dirty="0">
              <a:latin typeface="+mj-lt"/>
              <a:ea typeface="Raleway"/>
              <a:cs typeface="Raleway"/>
              <a:sym typeface="Raleway"/>
            </a:endParaRPr>
          </a:p>
        </p:txBody>
      </p:sp>
      <p:pic>
        <p:nvPicPr>
          <p:cNvPr id="106" name="Google Shape;106;g2064b3d91da_0_28"/>
          <p:cNvPicPr preferRelativeResize="0"/>
          <p:nvPr/>
        </p:nvPicPr>
        <p:blipFill>
          <a:blip r:embed="rId3">
            <a:alphaModFix/>
          </a:blip>
          <a:stretch>
            <a:fillRect/>
          </a:stretch>
        </p:blipFill>
        <p:spPr>
          <a:xfrm>
            <a:off x="7586133" y="-72869"/>
            <a:ext cx="4605867" cy="33220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064b3d91da_0_50"/>
          <p:cNvSpPr txBox="1">
            <a:spLocks noGrp="1"/>
          </p:cNvSpPr>
          <p:nvPr>
            <p:ph type="title" idx="4294967295"/>
          </p:nvPr>
        </p:nvSpPr>
        <p:spPr>
          <a:xfrm>
            <a:off x="423334" y="278871"/>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a:t>
            </a:r>
            <a:endParaRPr dirty="0"/>
          </a:p>
        </p:txBody>
      </p:sp>
      <p:sp>
        <p:nvSpPr>
          <p:cNvPr id="119" name="Google Shape;119;g2064b3d91da_0_50"/>
          <p:cNvSpPr txBox="1"/>
          <p:nvPr/>
        </p:nvSpPr>
        <p:spPr>
          <a:xfrm>
            <a:off x="765666" y="1398600"/>
            <a:ext cx="5685933" cy="3323946"/>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Pros</a:t>
            </a:r>
            <a:endParaRPr sz="2400" b="1" dirty="0">
              <a:latin typeface="+mj-lt"/>
              <a:ea typeface="Raleway"/>
              <a:cs typeface="Raleway"/>
              <a:sym typeface="Raleway"/>
            </a:endParaRPr>
          </a:p>
          <a:p>
            <a:pPr marL="1219170" lvl="1" indent="-423323">
              <a:buSzPts val="1400"/>
              <a:buFont typeface="Raleway"/>
              <a:buChar char="○"/>
            </a:pPr>
            <a:r>
              <a:rPr lang="en-US" sz="2200" dirty="0">
                <a:ea typeface="Raleway"/>
                <a:cs typeface="Raleway"/>
                <a:sym typeface="Raleway"/>
              </a:rPr>
              <a:t>suitable to explore the </a:t>
            </a:r>
            <a:r>
              <a:rPr lang="en-US" sz="2200" b="1" dirty="0">
                <a:ea typeface="Raleway"/>
                <a:cs typeface="Raleway"/>
                <a:sym typeface="Raleway"/>
              </a:rPr>
              <a:t>usage of a place</a:t>
            </a:r>
            <a:r>
              <a:rPr lang="en-US" sz="2200" dirty="0">
                <a:ea typeface="Raleway"/>
                <a:cs typeface="Raleway"/>
                <a:sym typeface="Raleway"/>
              </a:rPr>
              <a:t> and understanding how people </a:t>
            </a:r>
            <a:r>
              <a:rPr lang="en-US" sz="2200" b="1" dirty="0">
                <a:ea typeface="Raleway"/>
                <a:cs typeface="Raleway"/>
                <a:sym typeface="Raleway"/>
              </a:rPr>
              <a:t>conduct activity within a place</a:t>
            </a:r>
          </a:p>
          <a:p>
            <a:pPr marL="1219170" lvl="1" indent="-423323">
              <a:buSzPts val="1400"/>
              <a:buFont typeface="Raleway"/>
              <a:buChar char="○"/>
            </a:pPr>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delineate the </a:t>
            </a:r>
            <a:r>
              <a:rPr lang="en-US" sz="2200" b="1" dirty="0">
                <a:ea typeface="Raleway"/>
                <a:cs typeface="Raleway"/>
                <a:sym typeface="Raleway"/>
              </a:rPr>
              <a:t>patterns of movement</a:t>
            </a:r>
            <a:r>
              <a:rPr lang="en-US" sz="2200" dirty="0">
                <a:ea typeface="Raleway"/>
                <a:cs typeface="Raleway"/>
                <a:sym typeface="Raleway"/>
              </a:rPr>
              <a:t> and </a:t>
            </a:r>
            <a:r>
              <a:rPr lang="en-US" sz="2200" b="1" dirty="0">
                <a:ea typeface="Raleway"/>
                <a:cs typeface="Raleway"/>
                <a:sym typeface="Raleway"/>
              </a:rPr>
              <a:t>use</a:t>
            </a:r>
            <a:r>
              <a:rPr lang="en-US" sz="2200" dirty="0">
                <a:ea typeface="Raleway"/>
                <a:cs typeface="Raleway"/>
                <a:sym typeface="Raleway"/>
              </a:rPr>
              <a:t> across places</a:t>
            </a:r>
            <a:endParaRPr sz="2200" dirty="0">
              <a:ea typeface="Raleway"/>
              <a:cs typeface="Raleway"/>
              <a:sym typeface="Raleway"/>
            </a:endParaRPr>
          </a:p>
          <a:p>
            <a:pPr marL="1219170"/>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cost-effective.</a:t>
            </a:r>
            <a:endParaRPr sz="2200" dirty="0">
              <a:ea typeface="Raleway"/>
              <a:cs typeface="Raleway"/>
              <a:sym typeface="Raleway"/>
            </a:endParaRPr>
          </a:p>
        </p:txBody>
      </p:sp>
      <p:sp>
        <p:nvSpPr>
          <p:cNvPr id="120" name="Google Shape;120;g2064b3d91da_0_50"/>
          <p:cNvSpPr txBox="1"/>
          <p:nvPr/>
        </p:nvSpPr>
        <p:spPr>
          <a:xfrm>
            <a:off x="6886167" y="1398600"/>
            <a:ext cx="5305833" cy="1631175"/>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ea typeface="Raleway"/>
                <a:cs typeface="Raleway"/>
                <a:sym typeface="Raleway"/>
              </a:rPr>
              <a:t>Cons</a:t>
            </a:r>
            <a:endParaRPr sz="24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very </a:t>
            </a:r>
            <a:r>
              <a:rPr lang="en-US" sz="2200" b="1" dirty="0">
                <a:ea typeface="Raleway"/>
                <a:cs typeface="Raleway"/>
                <a:sym typeface="Raleway"/>
              </a:rPr>
              <a:t>time consuming</a:t>
            </a:r>
            <a:endParaRPr sz="2200" b="1" dirty="0">
              <a:ea typeface="Raleway"/>
              <a:cs typeface="Raleway"/>
              <a:sym typeface="Raleway"/>
            </a:endParaRPr>
          </a:p>
          <a:p>
            <a:pPr marL="1219170"/>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require more </a:t>
            </a:r>
            <a:r>
              <a:rPr lang="en-US" sz="2200" b="1" dirty="0">
                <a:ea typeface="Raleway"/>
                <a:cs typeface="Raleway"/>
                <a:sym typeface="Raleway"/>
              </a:rPr>
              <a:t>human resources</a:t>
            </a:r>
            <a:endParaRPr sz="2200" b="1" dirty="0">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In-class Activity</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461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pic>
        <p:nvPicPr>
          <p:cNvPr id="67" name="Google Shape;67;g204b27fd613_1_74"/>
          <p:cNvPicPr preferRelativeResize="0"/>
          <p:nvPr/>
        </p:nvPicPr>
        <p:blipFill>
          <a:blip r:embed="rId3">
            <a:alphaModFix/>
          </a:blip>
          <a:stretch>
            <a:fillRect/>
          </a:stretch>
        </p:blipFill>
        <p:spPr>
          <a:xfrm>
            <a:off x="1688500" y="191501"/>
            <a:ext cx="10126633" cy="6013234"/>
          </a:xfrm>
          <a:prstGeom prst="rect">
            <a:avLst/>
          </a:prstGeom>
          <a:noFill/>
          <a:ln>
            <a:noFill/>
          </a:ln>
        </p:spPr>
      </p:pic>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Design process at a glance</a:t>
            </a:r>
            <a:endParaRPr dirty="0"/>
          </a:p>
          <a:p>
            <a:pPr>
              <a:lnSpc>
                <a:spcPct val="90000"/>
              </a:lnSpc>
            </a:pPr>
            <a:endParaRPr sz="5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04b27fd613_0_32"/>
          <p:cNvSpPr txBox="1">
            <a:spLocks noGrp="1"/>
          </p:cNvSpPr>
          <p:nvPr>
            <p:ph type="title" idx="4294967295"/>
          </p:nvPr>
        </p:nvSpPr>
        <p:spPr>
          <a:xfrm>
            <a:off x="0" y="190500"/>
            <a:ext cx="903922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In-class activity (15 mins)</a:t>
            </a:r>
            <a:endParaRPr dirty="0"/>
          </a:p>
        </p:txBody>
      </p:sp>
      <p:sp>
        <p:nvSpPr>
          <p:cNvPr id="126" name="Google Shape;126;g204b27fd613_0_32"/>
          <p:cNvSpPr txBox="1"/>
          <p:nvPr/>
        </p:nvSpPr>
        <p:spPr>
          <a:xfrm>
            <a:off x="519667" y="1274634"/>
            <a:ext cx="7830400" cy="5950371"/>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a:latin typeface="Raleway"/>
                <a:ea typeface="Raleway"/>
                <a:cs typeface="Raleway"/>
                <a:sym typeface="Raleway"/>
              </a:rPr>
              <a:t>Based on the video</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Create a behavioral map that is either </a:t>
            </a:r>
            <a:r>
              <a:rPr lang="en-US" sz="2400" b="1">
                <a:latin typeface="Raleway"/>
                <a:ea typeface="Raleway"/>
                <a:cs typeface="Raleway"/>
                <a:sym typeface="Raleway"/>
              </a:rPr>
              <a:t>place-centered</a:t>
            </a:r>
            <a:r>
              <a:rPr lang="en-US" sz="2400">
                <a:latin typeface="Raleway"/>
                <a:ea typeface="Raleway"/>
                <a:cs typeface="Raleway"/>
                <a:sym typeface="Raleway"/>
              </a:rPr>
              <a:t> or  </a:t>
            </a:r>
            <a:r>
              <a:rPr lang="en-US" sz="2400" b="1">
                <a:latin typeface="Raleway"/>
                <a:ea typeface="Raleway"/>
                <a:cs typeface="Raleway"/>
                <a:sym typeface="Raleway"/>
              </a:rPr>
              <a:t>individual-centered</a:t>
            </a:r>
            <a:endParaRPr sz="2400" b="1">
              <a:latin typeface="Raleway"/>
              <a:ea typeface="Raleway"/>
              <a:cs typeface="Raleway"/>
              <a:sym typeface="Raleway"/>
            </a:endParaRPr>
          </a:p>
          <a:p>
            <a:pPr marL="1219170"/>
            <a:endParaRPr sz="2400" b="1">
              <a:latin typeface="Raleway"/>
              <a:ea typeface="Raleway"/>
              <a:cs typeface="Raleway"/>
              <a:sym typeface="Raleway"/>
            </a:endParaRPr>
          </a:p>
          <a:p>
            <a:pPr marL="609585" indent="-423323">
              <a:buSzPts val="1400"/>
              <a:buFont typeface="Raleway"/>
              <a:buChar char="●"/>
            </a:pPr>
            <a:r>
              <a:rPr lang="en-US" sz="2400" b="1">
                <a:latin typeface="Raleway"/>
                <a:ea typeface="Raleway"/>
                <a:cs typeface="Raleway"/>
                <a:sym typeface="Raleway"/>
              </a:rPr>
              <a:t>Things to consider</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Actors</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Activities: interactions, actions, practice, process</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Space: environment, settings</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Time: how action unfolds over time</a:t>
            </a:r>
            <a:endParaRPr sz="2400">
              <a:latin typeface="Raleway"/>
              <a:ea typeface="Raleway"/>
              <a:cs typeface="Raleway"/>
              <a:sym typeface="Raleway"/>
            </a:endParaRPr>
          </a:p>
          <a:p>
            <a:pPr marL="1219170" lvl="1" indent="-423323">
              <a:buSzPts val="1400"/>
              <a:buFont typeface="Raleway"/>
              <a:buChar char="○"/>
            </a:pPr>
            <a:r>
              <a:rPr lang="en-US" sz="2400">
                <a:latin typeface="Raleway"/>
                <a:ea typeface="Raleway"/>
                <a:cs typeface="Raleway"/>
                <a:sym typeface="Raleway"/>
              </a:rPr>
              <a:t>Artifacts: props, tools</a:t>
            </a:r>
            <a:r>
              <a:rPr lang="en-US" sz="2400" b="1">
                <a:latin typeface="Raleway"/>
                <a:ea typeface="Raleway"/>
                <a:cs typeface="Raleway"/>
                <a:sym typeface="Raleway"/>
              </a:rPr>
              <a:t> </a:t>
            </a:r>
            <a:endParaRPr sz="2400" b="1">
              <a:latin typeface="Raleway"/>
              <a:ea typeface="Raleway"/>
              <a:cs typeface="Raleway"/>
              <a:sym typeface="Raleway"/>
            </a:endParaRPr>
          </a:p>
          <a:p>
            <a:pPr marL="1219170"/>
            <a:endParaRPr sz="2400" b="1">
              <a:latin typeface="Raleway"/>
              <a:ea typeface="Raleway"/>
              <a:cs typeface="Raleway"/>
              <a:sym typeface="Raleway"/>
            </a:endParaRPr>
          </a:p>
          <a:p>
            <a:pPr marL="609585" indent="-423323">
              <a:buSzPts val="1400"/>
              <a:buFont typeface="Raleway"/>
              <a:buChar char="●"/>
            </a:pPr>
            <a:r>
              <a:rPr lang="en-US" sz="2400" b="1">
                <a:latin typeface="Raleway"/>
                <a:ea typeface="Raleway"/>
                <a:cs typeface="Raleway"/>
                <a:sym typeface="Raleway"/>
              </a:rPr>
              <a:t>Video link: </a:t>
            </a:r>
            <a:r>
              <a:rPr lang="en-US" sz="2400" u="sng">
                <a:solidFill>
                  <a:srgbClr val="0000FF"/>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https://www.youtube.com/watch?v=AhbCYVILusc</a:t>
            </a:r>
            <a:r>
              <a:rPr lang="en-US" sz="2400">
                <a:solidFill>
                  <a:srgbClr val="0000FF"/>
                </a:solidFill>
                <a:latin typeface="Raleway"/>
                <a:ea typeface="Raleway"/>
                <a:cs typeface="Raleway"/>
                <a:sym typeface="Raleway"/>
              </a:rPr>
              <a:t> </a:t>
            </a:r>
            <a:r>
              <a:rPr lang="en-US" sz="1067">
                <a:latin typeface="Raleway"/>
                <a:ea typeface="Raleway"/>
                <a:cs typeface="Raleway"/>
                <a:sym typeface="Raleway"/>
              </a:rPr>
              <a:t>(Clip identified and prepared by Yuhao Shi)</a:t>
            </a:r>
            <a:endParaRPr sz="1067">
              <a:latin typeface="Raleway"/>
              <a:ea typeface="Raleway"/>
              <a:cs typeface="Raleway"/>
              <a:sym typeface="Raleway"/>
            </a:endParaRPr>
          </a:p>
          <a:p>
            <a:pPr marL="609585"/>
            <a:endParaRPr sz="2400">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Homework</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815029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5" name="Google Shape;320;p41">
            <a:extLst>
              <a:ext uri="{FF2B5EF4-FFF2-40B4-BE49-F238E27FC236}">
                <a16:creationId xmlns:a16="http://schemas.microsoft.com/office/drawing/2014/main" id="{203C81AA-D8B7-45C5-BB23-FC3018B06239}"/>
              </a:ext>
            </a:extLst>
          </p:cNvPr>
          <p:cNvSpPr txBox="1">
            <a:spLocks/>
          </p:cNvSpPr>
          <p:nvPr/>
        </p:nvSpPr>
        <p:spPr>
          <a:xfrm>
            <a:off x="838200" y="385233"/>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dirty="0"/>
              <a:t>Identify Problem space</a:t>
            </a:r>
          </a:p>
        </p:txBody>
      </p:sp>
      <p:sp>
        <p:nvSpPr>
          <p:cNvPr id="7" name="TextBox 6">
            <a:extLst>
              <a:ext uri="{FF2B5EF4-FFF2-40B4-BE49-F238E27FC236}">
                <a16:creationId xmlns:a16="http://schemas.microsoft.com/office/drawing/2014/main" id="{6E1B7A7D-CE64-4463-960E-A90C657D450A}"/>
              </a:ext>
            </a:extLst>
          </p:cNvPr>
          <p:cNvSpPr txBox="1"/>
          <p:nvPr/>
        </p:nvSpPr>
        <p:spPr>
          <a:xfrm>
            <a:off x="647800" y="1710933"/>
            <a:ext cx="10375800" cy="4247317"/>
          </a:xfrm>
          <a:prstGeom prst="rect">
            <a:avLst/>
          </a:prstGeom>
          <a:noFill/>
        </p:spPr>
        <p:txBody>
          <a:bodyPr wrap="square">
            <a:spAutoFit/>
          </a:bodyPr>
          <a:lstStyle/>
          <a:p>
            <a:pPr marL="457200" marR="0" lvl="0" indent="-317500" algn="l" rtl="0">
              <a:lnSpc>
                <a:spcPct val="100000"/>
              </a:lnSpc>
              <a:spcBef>
                <a:spcPts val="0"/>
              </a:spcBef>
              <a:spcAft>
                <a:spcPts val="0"/>
              </a:spcAft>
              <a:buClr>
                <a:srgbClr val="000000"/>
              </a:buClr>
              <a:buSzPts val="1400"/>
              <a:buFont typeface="Raleway"/>
              <a:buChar char="●"/>
            </a:pPr>
            <a:r>
              <a:rPr lang="en-US" dirty="0">
                <a:latin typeface="Raleway"/>
                <a:ea typeface="Raleway"/>
                <a:cs typeface="Raleway"/>
                <a:sym typeface="Raleway"/>
              </a:rPr>
              <a:t>As a group identify a problem space</a:t>
            </a:r>
          </a:p>
          <a:p>
            <a:pPr marL="139700" marR="0" lvl="0" algn="l" rtl="0">
              <a:lnSpc>
                <a:spcPct val="100000"/>
              </a:lnSpc>
              <a:spcBef>
                <a:spcPts val="0"/>
              </a:spcBef>
              <a:spcAft>
                <a:spcPts val="0"/>
              </a:spcAft>
              <a:buClr>
                <a:srgbClr val="000000"/>
              </a:buClr>
              <a:buSzPts val="1400"/>
            </a:pPr>
            <a:endParaRPr lang="en-US" dirty="0">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sz="1800" b="0" i="0" u="none" strike="noStrike" cap="none" dirty="0">
                <a:solidFill>
                  <a:srgbClr val="000000"/>
                </a:solidFill>
                <a:latin typeface="Raleway"/>
                <a:ea typeface="Raleway"/>
                <a:cs typeface="Raleway"/>
                <a:sym typeface="Raleway"/>
              </a:rPr>
              <a:t>Can explore conferences</a:t>
            </a:r>
            <a:r>
              <a:rPr lang="en-US" dirty="0">
                <a:solidFill>
                  <a:srgbClr val="000000"/>
                </a:solidFill>
                <a:latin typeface="Raleway"/>
                <a:ea typeface="Raleway"/>
                <a:cs typeface="Raleway"/>
                <a:sym typeface="Raleway"/>
              </a:rPr>
              <a:t>, i.e., CHI proceedings for inspiration</a:t>
            </a: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dirty="0">
                <a:solidFill>
                  <a:srgbClr val="000000"/>
                </a:solidFill>
                <a:latin typeface="Raleway"/>
                <a:ea typeface="Raleway"/>
                <a:cs typeface="Raleway"/>
                <a:sym typeface="Raleway"/>
              </a:rPr>
              <a:t>Write a problem statement</a:t>
            </a: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dirty="0">
                <a:solidFill>
                  <a:srgbClr val="000000"/>
                </a:solidFill>
                <a:latin typeface="Raleway"/>
                <a:ea typeface="Raleway"/>
                <a:cs typeface="Raleway"/>
                <a:sym typeface="Raleway"/>
              </a:rPr>
              <a:t>Upload the problem statement on Miro board</a:t>
            </a:r>
          </a:p>
          <a:p>
            <a:pPr marL="914400" lvl="1" indent="-317500">
              <a:buClr>
                <a:srgbClr val="000000"/>
              </a:buClr>
              <a:buSzPts val="1400"/>
              <a:buFont typeface="Raleway"/>
              <a:buChar char="●"/>
            </a:pPr>
            <a:r>
              <a:rPr lang="en-US" dirty="0">
                <a:solidFill>
                  <a:srgbClr val="000000"/>
                </a:solidFill>
                <a:latin typeface="Raleway"/>
                <a:ea typeface="Raleway"/>
                <a:cs typeface="Raleway"/>
                <a:sym typeface="Raleway"/>
              </a:rPr>
              <a:t>Section A</a:t>
            </a:r>
          </a:p>
          <a:p>
            <a:pPr marL="1371600" lvl="2" indent="-317500">
              <a:buClr>
                <a:srgbClr val="000000"/>
              </a:buClr>
              <a:buSzPts val="1400"/>
              <a:buFont typeface="Raleway"/>
              <a:buChar char="●"/>
            </a:pPr>
            <a:r>
              <a:rPr lang="en-US" dirty="0">
                <a:solidFill>
                  <a:srgbClr val="000000"/>
                </a:solidFill>
                <a:latin typeface="Raleway"/>
                <a:ea typeface="Raleway"/>
                <a:cs typeface="Raleway"/>
                <a:sym typeface="Raleway"/>
                <a:hlinkClick r:id="rId3"/>
              </a:rPr>
              <a:t>https://miro.com/app/board/uXjVNfrrTzk=/?share_link_id=427275997515</a:t>
            </a:r>
            <a:endParaRPr lang="en-US" dirty="0">
              <a:solidFill>
                <a:srgbClr val="000000"/>
              </a:solidFill>
              <a:latin typeface="Raleway"/>
              <a:ea typeface="Raleway"/>
              <a:cs typeface="Raleway"/>
              <a:sym typeface="Raleway"/>
            </a:endParaRPr>
          </a:p>
          <a:p>
            <a:pPr marL="1371600" lvl="2" indent="-317500">
              <a:buClr>
                <a:srgbClr val="000000"/>
              </a:buClr>
              <a:buSzPts val="1400"/>
              <a:buFont typeface="Raleway"/>
              <a:buChar char="●"/>
            </a:pPr>
            <a:endParaRPr lang="en-US" dirty="0">
              <a:solidFill>
                <a:srgbClr val="000000"/>
              </a:solidFill>
              <a:latin typeface="Raleway"/>
              <a:ea typeface="Raleway"/>
              <a:cs typeface="Raleway"/>
              <a:sym typeface="Raleway"/>
            </a:endParaRPr>
          </a:p>
          <a:p>
            <a:pPr marL="914400" lvl="1" indent="-317500">
              <a:buClr>
                <a:srgbClr val="000000"/>
              </a:buClr>
              <a:buSzPts val="1400"/>
              <a:buFont typeface="Raleway"/>
              <a:buChar char="●"/>
            </a:pPr>
            <a:r>
              <a:rPr lang="en-US" dirty="0">
                <a:solidFill>
                  <a:srgbClr val="000000"/>
                </a:solidFill>
                <a:latin typeface="Raleway"/>
                <a:ea typeface="Raleway"/>
                <a:cs typeface="Raleway"/>
                <a:sym typeface="Raleway"/>
              </a:rPr>
              <a:t>Section B</a:t>
            </a:r>
          </a:p>
          <a:p>
            <a:pPr marL="1371600" lvl="2" indent="-317500">
              <a:buClr>
                <a:srgbClr val="000000"/>
              </a:buClr>
              <a:buSzPts val="1400"/>
              <a:buFont typeface="Raleway"/>
              <a:buChar char="●"/>
            </a:pPr>
            <a:r>
              <a:rPr lang="en-US" dirty="0">
                <a:solidFill>
                  <a:srgbClr val="000000"/>
                </a:solidFill>
                <a:latin typeface="Raleway"/>
                <a:ea typeface="Raleway"/>
                <a:cs typeface="Raleway"/>
                <a:sym typeface="Raleway"/>
                <a:hlinkClick r:id="rId4"/>
              </a:rPr>
              <a:t>https://miro.com/app/board/uXjVNfpWi4s=/?share_link_id=59174979440</a:t>
            </a:r>
            <a:endParaRPr lang="en-US" dirty="0">
              <a:solidFill>
                <a:srgbClr val="000000"/>
              </a:solidFill>
              <a:latin typeface="Raleway"/>
              <a:ea typeface="Raleway"/>
              <a:cs typeface="Raleway"/>
              <a:sym typeface="Raleway"/>
            </a:endParaRPr>
          </a:p>
          <a:p>
            <a:pPr marL="1054100" lvl="2">
              <a:buClr>
                <a:srgbClr val="000000"/>
              </a:buClr>
              <a:buSzPts val="1400"/>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endParaRPr lang="en-US" sz="1800" b="0" i="0" u="none" strike="noStrike" cap="none" dirty="0">
              <a:solidFill>
                <a:srgbClr val="000000"/>
              </a:solidFill>
              <a:latin typeface="Raleway"/>
              <a:ea typeface="Raleway"/>
              <a:cs typeface="Raleway"/>
              <a:sym typeface="Raleway"/>
            </a:endParaRPr>
          </a:p>
        </p:txBody>
      </p:sp>
    </p:spTree>
    <p:extLst>
      <p:ext uri="{BB962C8B-B14F-4D97-AF65-F5344CB8AC3E}">
        <p14:creationId xmlns:p14="http://schemas.microsoft.com/office/powerpoint/2010/main" val="11739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293197"/>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Formulate Problem Statement</a:t>
            </a:r>
          </a:p>
        </p:txBody>
      </p:sp>
      <p:sp>
        <p:nvSpPr>
          <p:cNvPr id="16" name="TextBox 15">
            <a:extLst>
              <a:ext uri="{FF2B5EF4-FFF2-40B4-BE49-F238E27FC236}">
                <a16:creationId xmlns:a16="http://schemas.microsoft.com/office/drawing/2014/main" id="{948AFB7D-5A1E-4C07-A0E7-BA25E30DE8C9}"/>
              </a:ext>
            </a:extLst>
          </p:cNvPr>
          <p:cNvSpPr txBox="1"/>
          <p:nvPr/>
        </p:nvSpPr>
        <p:spPr>
          <a:xfrm>
            <a:off x="1337733" y="1484697"/>
            <a:ext cx="9211734" cy="5181803"/>
          </a:xfrm>
          <a:prstGeom prst="rect">
            <a:avLst/>
          </a:prstGeom>
          <a:noFill/>
        </p:spPr>
        <p:txBody>
          <a:bodyPr wrap="square">
            <a:spAutoFit/>
          </a:bodyPr>
          <a:lstStyle/>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Who is affected?</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Who is experiencing the problem? Can this user be further specified (by demographic, persona, motivation, reason for being in the situation)?</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What is the problem?</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What are the struggles? What task needs to be accomplished? What pain point needs to be relieved?</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Where does it happen?</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What is the context in which the user experiences the problem? Is it in a physical or digital space? Who else is involved?</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Why does it matter?</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Why is this problem worth solving? What value does it bring to the user? What value does it bring to the business?</a:t>
            </a:r>
            <a:endParaRPr lang="en-US" sz="1400" dirty="0">
              <a:latin typeface="Raleway"/>
              <a:ea typeface="Raleway"/>
              <a:cs typeface="Raleway"/>
              <a:sym typeface="Raleway"/>
            </a:endParaRPr>
          </a:p>
        </p:txBody>
      </p:sp>
    </p:spTree>
    <p:extLst>
      <p:ext uri="{BB962C8B-B14F-4D97-AF65-F5344CB8AC3E}">
        <p14:creationId xmlns:p14="http://schemas.microsoft.com/office/powerpoint/2010/main" val="1895368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Formulate Problem Statement</a:t>
            </a:r>
          </a:p>
        </p:txBody>
      </p:sp>
      <p:sp>
        <p:nvSpPr>
          <p:cNvPr id="4" name="Google Shape;92;g204b27fd613_0_12">
            <a:extLst>
              <a:ext uri="{FF2B5EF4-FFF2-40B4-BE49-F238E27FC236}">
                <a16:creationId xmlns:a16="http://schemas.microsoft.com/office/drawing/2014/main" id="{2F61EAE9-957E-40B1-A417-63F5FFEE3B27}"/>
              </a:ext>
            </a:extLst>
          </p:cNvPr>
          <p:cNvSpPr txBox="1"/>
          <p:nvPr/>
        </p:nvSpPr>
        <p:spPr>
          <a:xfrm>
            <a:off x="1366717" y="2443800"/>
            <a:ext cx="87651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b="1" dirty="0">
                <a:latin typeface="Merriweather"/>
                <a:ea typeface="Merriweather"/>
                <a:cs typeface="Merriweather"/>
                <a:sym typeface="Merriweather"/>
              </a:rPr>
              <a:t>Our</a:t>
            </a:r>
            <a:r>
              <a:rPr lang="en-US" sz="2600" dirty="0">
                <a:latin typeface="Merriweather"/>
                <a:ea typeface="Merriweather"/>
                <a:cs typeface="Merriweather"/>
                <a:sym typeface="Merriweather"/>
              </a:rPr>
              <a:t> (who) </a:t>
            </a:r>
            <a:r>
              <a:rPr lang="en-US" sz="2600" b="1" dirty="0">
                <a:latin typeface="Merriweather"/>
                <a:ea typeface="Merriweather"/>
                <a:cs typeface="Merriweather"/>
                <a:sym typeface="Merriweather"/>
              </a:rPr>
              <a:t>has the problem that</a:t>
            </a:r>
            <a:r>
              <a:rPr lang="en-US" sz="2600" dirty="0">
                <a:latin typeface="Merriweather"/>
                <a:ea typeface="Merriweather"/>
                <a:cs typeface="Merriweather"/>
                <a:sym typeface="Merriweather"/>
              </a:rPr>
              <a:t> (what) </a:t>
            </a:r>
            <a:r>
              <a:rPr lang="en-US" sz="2600" b="1" dirty="0">
                <a:latin typeface="Merriweather"/>
                <a:ea typeface="Merriweather"/>
                <a:cs typeface="Merriweather"/>
                <a:sym typeface="Merriweather"/>
              </a:rPr>
              <a:t>when</a:t>
            </a:r>
            <a:r>
              <a:rPr lang="en-US" sz="2600" dirty="0">
                <a:latin typeface="Merriweather"/>
                <a:ea typeface="Merriweather"/>
                <a:cs typeface="Merriweather"/>
                <a:sym typeface="Merriweather"/>
              </a:rPr>
              <a:t> (where)</a:t>
            </a:r>
            <a:r>
              <a:rPr lang="en-US" sz="2600" b="1" dirty="0">
                <a:latin typeface="Merriweather"/>
                <a:ea typeface="Merriweather"/>
                <a:cs typeface="Merriweather"/>
                <a:sym typeface="Merriweather"/>
              </a:rPr>
              <a:t>. Our solution should deliver</a:t>
            </a:r>
            <a:r>
              <a:rPr lang="en-US" sz="2600" dirty="0">
                <a:latin typeface="Merriweather"/>
                <a:ea typeface="Merriweather"/>
                <a:cs typeface="Merriweather"/>
                <a:sym typeface="Merriweather"/>
              </a:rPr>
              <a:t> (why)</a:t>
            </a:r>
            <a:r>
              <a:rPr lang="en-US" sz="2600" b="1" dirty="0">
                <a:latin typeface="Merriweather"/>
                <a:ea typeface="Merriweather"/>
                <a:cs typeface="Merriweather"/>
                <a:sym typeface="Merriweather"/>
              </a:rPr>
              <a:t>.</a:t>
            </a:r>
            <a:endParaRPr sz="1200" dirty="0">
              <a:latin typeface="Merriweather"/>
              <a:ea typeface="Merriweather"/>
              <a:cs typeface="Merriweather"/>
              <a:sym typeface="Merriweather"/>
            </a:endParaRPr>
          </a:p>
        </p:txBody>
      </p:sp>
      <p:sp>
        <p:nvSpPr>
          <p:cNvPr id="5" name="Google Shape;93;g204b27fd613_0_12">
            <a:extLst>
              <a:ext uri="{FF2B5EF4-FFF2-40B4-BE49-F238E27FC236}">
                <a16:creationId xmlns:a16="http://schemas.microsoft.com/office/drawing/2014/main" id="{40341AB0-4589-4BE1-AE16-30C57CE637A4}"/>
              </a:ext>
            </a:extLst>
          </p:cNvPr>
          <p:cNvSpPr txBox="1"/>
          <p:nvPr/>
        </p:nvSpPr>
        <p:spPr>
          <a:xfrm>
            <a:off x="1100667" y="4084100"/>
            <a:ext cx="10108081" cy="2000517"/>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1200"/>
              </a:spcAft>
              <a:buNone/>
            </a:pPr>
            <a:r>
              <a:rPr lang="en-US" sz="2200" dirty="0">
                <a:latin typeface="Merriweather"/>
                <a:ea typeface="Merriweather"/>
                <a:cs typeface="Merriweather"/>
                <a:sym typeface="Merriweather"/>
              </a:rPr>
              <a:t>Example:  “Our new mum has the problem that she has no one to talk to about the best way to care for her baby when she is at home alone every day. Our solution should deliver a way for her to feel connected to other mums so she feels less isolated and alone.”</a:t>
            </a:r>
            <a:endParaRPr sz="2200" dirty="0"/>
          </a:p>
        </p:txBody>
      </p:sp>
    </p:spTree>
    <p:extLst>
      <p:ext uri="{BB962C8B-B14F-4D97-AF65-F5344CB8AC3E}">
        <p14:creationId xmlns:p14="http://schemas.microsoft.com/office/powerpoint/2010/main" val="2961264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71"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Links</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033905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7" name="TextBox 6">
            <a:extLst>
              <a:ext uri="{FF2B5EF4-FFF2-40B4-BE49-F238E27FC236}">
                <a16:creationId xmlns:a16="http://schemas.microsoft.com/office/drawing/2014/main" id="{6E1B7A7D-CE64-4463-960E-A90C657D450A}"/>
              </a:ext>
            </a:extLst>
          </p:cNvPr>
          <p:cNvSpPr txBox="1"/>
          <p:nvPr/>
        </p:nvSpPr>
        <p:spPr>
          <a:xfrm>
            <a:off x="647799" y="1710933"/>
            <a:ext cx="9800067" cy="1200329"/>
          </a:xfrm>
          <a:prstGeom prst="rect">
            <a:avLst/>
          </a:prstGeom>
          <a:noFill/>
        </p:spPr>
        <p:txBody>
          <a:bodyPr wrap="square">
            <a:spAutoFit/>
          </a:bodyPr>
          <a:lstStyle/>
          <a:p>
            <a:pPr marL="457200" marR="0" lvl="0" indent="-317500" algn="l" rtl="0">
              <a:lnSpc>
                <a:spcPct val="100000"/>
              </a:lnSpc>
              <a:spcBef>
                <a:spcPts val="0"/>
              </a:spcBef>
              <a:spcAft>
                <a:spcPts val="0"/>
              </a:spcAft>
              <a:buClr>
                <a:srgbClr val="000000"/>
              </a:buClr>
              <a:buSzPts val="1400"/>
              <a:buFont typeface="Raleway"/>
              <a:buChar char="●"/>
            </a:pPr>
            <a:r>
              <a:rPr lang="en-US" dirty="0">
                <a:solidFill>
                  <a:srgbClr val="000000"/>
                </a:solidFill>
                <a:latin typeface="Raleway"/>
                <a:ea typeface="Raleway"/>
                <a:cs typeface="Raleway"/>
                <a:sym typeface="Raleway"/>
              </a:rPr>
              <a:t>Drive link</a:t>
            </a:r>
          </a:p>
          <a:p>
            <a:pPr marL="139700">
              <a:buClr>
                <a:srgbClr val="000000"/>
              </a:buClr>
              <a:buSzPts val="1400"/>
            </a:pPr>
            <a:r>
              <a:rPr lang="en-US" dirty="0">
                <a:hlinkClick r:id="rId3"/>
              </a:rPr>
              <a:t>https://drive.google.com/drive/folders/1biCaA15muh4bgCpA2NVoGytVpbXqIQ_J?usp=drive_link</a:t>
            </a:r>
            <a:endParaRPr lang="en-US" dirty="0"/>
          </a:p>
          <a:p>
            <a:pPr marL="139700">
              <a:buClr>
                <a:srgbClr val="000000"/>
              </a:buClr>
              <a:buSzPts val="1400"/>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endParaRPr lang="en-US" sz="1800" b="0" i="0" u="none" strike="noStrike" cap="none" dirty="0">
              <a:solidFill>
                <a:srgbClr val="000000"/>
              </a:solidFill>
              <a:latin typeface="Raleway"/>
              <a:ea typeface="Raleway"/>
              <a:cs typeface="Raleway"/>
              <a:sym typeface="Raleway"/>
            </a:endParaRPr>
          </a:p>
        </p:txBody>
      </p:sp>
    </p:spTree>
    <p:extLst>
      <p:ext uri="{BB962C8B-B14F-4D97-AF65-F5344CB8AC3E}">
        <p14:creationId xmlns:p14="http://schemas.microsoft.com/office/powerpoint/2010/main" val="33181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Research</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8089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a:t>Primary vs Secondary Research</a:t>
            </a:r>
            <a:endParaRPr lang="en-US" sz="5600" dirty="0"/>
          </a:p>
        </p:txBody>
      </p:sp>
      <p:pic>
        <p:nvPicPr>
          <p:cNvPr id="4" name="Google Shape;116;p17">
            <a:extLst>
              <a:ext uri="{FF2B5EF4-FFF2-40B4-BE49-F238E27FC236}">
                <a16:creationId xmlns:a16="http://schemas.microsoft.com/office/drawing/2014/main" id="{9EFA727C-4036-4DCF-B367-B79DEFA2C08D}"/>
              </a:ext>
            </a:extLst>
          </p:cNvPr>
          <p:cNvPicPr preferRelativeResize="0"/>
          <p:nvPr/>
        </p:nvPicPr>
        <p:blipFill rotWithShape="1">
          <a:blip r:embed="rId3">
            <a:alphaModFix/>
          </a:blip>
          <a:srcRect/>
          <a:stretch/>
        </p:blipFill>
        <p:spPr>
          <a:xfrm>
            <a:off x="3599718" y="1958033"/>
            <a:ext cx="4591682" cy="4114801"/>
          </a:xfrm>
          <a:prstGeom prst="rect">
            <a:avLst/>
          </a:prstGeom>
          <a:noFill/>
          <a:ln>
            <a:noFill/>
          </a:ln>
        </p:spPr>
      </p:pic>
    </p:spTree>
    <p:extLst>
      <p:ext uri="{BB962C8B-B14F-4D97-AF65-F5344CB8AC3E}">
        <p14:creationId xmlns:p14="http://schemas.microsoft.com/office/powerpoint/2010/main" val="247777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When </a:t>
            </a:r>
            <a:r>
              <a:rPr lang="en-US"/>
              <a:t>and </a:t>
            </a:r>
            <a:r>
              <a:rPr lang="en-US" b="1"/>
              <a:t>why </a:t>
            </a:r>
            <a:r>
              <a:rPr lang="en-US"/>
              <a:t>do we conduct secondary research?</a:t>
            </a:r>
            <a:endParaRPr/>
          </a:p>
        </p:txBody>
      </p:sp>
      <p:sp>
        <p:nvSpPr>
          <p:cNvPr id="150" name="Google Shape;150;p22"/>
          <p:cNvSpPr txBox="1">
            <a:spLocks noGrp="1"/>
          </p:cNvSpPr>
          <p:nvPr>
            <p:ph type="body" idx="1"/>
          </p:nvPr>
        </p:nvSpPr>
        <p:spPr>
          <a:xfrm>
            <a:off x="838200" y="1825625"/>
            <a:ext cx="8564100" cy="315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500" b="1"/>
              <a:t>When?</a:t>
            </a:r>
            <a:endParaRPr sz="2500" b="1"/>
          </a:p>
          <a:p>
            <a:pPr marL="457200" lvl="0" indent="-368300" algn="l" rtl="0">
              <a:lnSpc>
                <a:spcPct val="90000"/>
              </a:lnSpc>
              <a:spcBef>
                <a:spcPts val="0"/>
              </a:spcBef>
              <a:spcAft>
                <a:spcPts val="0"/>
              </a:spcAft>
              <a:buSzPts val="2200"/>
              <a:buChar char="•"/>
            </a:pPr>
            <a:r>
              <a:rPr lang="en-US" sz="2500"/>
              <a:t>Secondary research is </a:t>
            </a:r>
            <a:r>
              <a:rPr lang="en-US" sz="2500" b="1"/>
              <a:t>easy to do and </a:t>
            </a:r>
            <a:r>
              <a:rPr lang="en-US" sz="2500"/>
              <a:t>should be the </a:t>
            </a:r>
            <a:r>
              <a:rPr lang="en-US" sz="2500" b="1"/>
              <a:t>first step</a:t>
            </a:r>
            <a:r>
              <a:rPr lang="en-US" sz="2500"/>
              <a:t> in any systematic investigation.</a:t>
            </a:r>
            <a:endParaRPr sz="2500"/>
          </a:p>
          <a:p>
            <a:pPr marL="0" lvl="0" indent="0" algn="l" rtl="0">
              <a:lnSpc>
                <a:spcPct val="90000"/>
              </a:lnSpc>
              <a:spcBef>
                <a:spcPts val="0"/>
              </a:spcBef>
              <a:spcAft>
                <a:spcPts val="0"/>
              </a:spcAft>
              <a:buClr>
                <a:schemeClr val="dk1"/>
              </a:buClr>
              <a:buSzPts val="2800"/>
              <a:buNone/>
            </a:pPr>
            <a:endParaRPr sz="2500" b="1"/>
          </a:p>
          <a:p>
            <a:pPr marL="0" lvl="0" indent="0" algn="l" rtl="0">
              <a:lnSpc>
                <a:spcPct val="90000"/>
              </a:lnSpc>
              <a:spcBef>
                <a:spcPts val="0"/>
              </a:spcBef>
              <a:spcAft>
                <a:spcPts val="0"/>
              </a:spcAft>
              <a:buClr>
                <a:schemeClr val="dk1"/>
              </a:buClr>
              <a:buSzPts val="2800"/>
              <a:buNone/>
            </a:pPr>
            <a:r>
              <a:rPr lang="en-US" sz="2500" b="1"/>
              <a:t>Why?</a:t>
            </a:r>
            <a:endParaRPr sz="2500"/>
          </a:p>
          <a:p>
            <a:pPr marL="457200" lvl="0" indent="-368300" algn="l" rtl="0">
              <a:spcBef>
                <a:spcPts val="1000"/>
              </a:spcBef>
              <a:spcAft>
                <a:spcPts val="0"/>
              </a:spcAft>
              <a:buSzPts val="2200"/>
              <a:buChar char="•"/>
            </a:pPr>
            <a:r>
              <a:rPr lang="en-US" sz="2500" b="1"/>
              <a:t>Establish </a:t>
            </a:r>
            <a:r>
              <a:rPr lang="en-US" sz="2500"/>
              <a:t>what has already </a:t>
            </a:r>
            <a:r>
              <a:rPr lang="en-US" sz="2500" b="1"/>
              <a:t>been done</a:t>
            </a:r>
            <a:r>
              <a:rPr lang="en-US" sz="2500"/>
              <a:t> and </a:t>
            </a:r>
            <a:r>
              <a:rPr lang="en-US" sz="2500" b="1"/>
              <a:t>what hasn’t</a:t>
            </a:r>
            <a:r>
              <a:rPr lang="en-US" sz="2500"/>
              <a:t> and identify </a:t>
            </a:r>
            <a:r>
              <a:rPr lang="en-US" sz="2500" b="1"/>
              <a:t>knowledge gaps</a:t>
            </a:r>
            <a:r>
              <a:rPr lang="en-US" sz="2500"/>
              <a:t> and </a:t>
            </a:r>
            <a:r>
              <a:rPr lang="en-US" sz="2500" b="1"/>
              <a:t>niches </a:t>
            </a:r>
            <a:r>
              <a:rPr lang="en-US" sz="2500"/>
              <a:t>to </a:t>
            </a:r>
            <a:r>
              <a:rPr lang="en-US" sz="2500" b="1"/>
              <a:t>suggest a research direction</a:t>
            </a:r>
            <a:r>
              <a:rPr lang="en-US" sz="2500"/>
              <a:t>, methods, theories and/or </a:t>
            </a:r>
            <a:r>
              <a:rPr lang="en-US" sz="2500" b="1"/>
              <a:t>potential contributions.</a:t>
            </a:r>
            <a:r>
              <a:rPr lang="en-US" sz="2500"/>
              <a:t> </a:t>
            </a:r>
            <a:endParaRPr sz="1000"/>
          </a:p>
        </p:txBody>
      </p:sp>
      <p:sp>
        <p:nvSpPr>
          <p:cNvPr id="151" name="Google Shape;151;p22"/>
          <p:cNvSpPr txBox="1"/>
          <p:nvPr/>
        </p:nvSpPr>
        <p:spPr>
          <a:xfrm>
            <a:off x="9192000" y="5128875"/>
            <a:ext cx="3000000" cy="16134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1000"/>
              </a:spcBef>
              <a:spcAft>
                <a:spcPts val="0"/>
              </a:spcAft>
              <a:buNone/>
            </a:pPr>
            <a:r>
              <a:rPr lang="en-US" sz="2300" i="1">
                <a:solidFill>
                  <a:schemeClr val="dk1"/>
                </a:solidFill>
                <a:latin typeface="Calibri"/>
                <a:ea typeface="Calibri"/>
                <a:cs typeface="Calibri"/>
                <a:sym typeface="Calibri"/>
              </a:rPr>
              <a:t>"If I have seen further, it is by standing upon the shoulders of giants”</a:t>
            </a:r>
            <a:endParaRPr sz="2300" i="1">
              <a:solidFill>
                <a:schemeClr val="dk1"/>
              </a:solidFill>
              <a:latin typeface="Calibri"/>
              <a:ea typeface="Calibri"/>
              <a:cs typeface="Calibri"/>
              <a:sym typeface="Calibri"/>
            </a:endParaRPr>
          </a:p>
          <a:p>
            <a:pPr marL="0" lvl="0" indent="0" algn="r" rtl="0">
              <a:lnSpc>
                <a:spcPct val="90000"/>
              </a:lnSpc>
              <a:spcBef>
                <a:spcPts val="1000"/>
              </a:spcBef>
              <a:spcAft>
                <a:spcPts val="0"/>
              </a:spcAft>
              <a:buNone/>
            </a:pPr>
            <a:r>
              <a:rPr lang="en-US" sz="2300">
                <a:solidFill>
                  <a:schemeClr val="dk1"/>
                </a:solidFill>
                <a:latin typeface="Calibri"/>
                <a:ea typeface="Calibri"/>
                <a:cs typeface="Calibri"/>
                <a:sym typeface="Calibri"/>
              </a:rPr>
              <a:t>------ Newton</a:t>
            </a:r>
            <a:endParaRPr sz="2300">
              <a:solidFill>
                <a:schemeClr val="dk1"/>
              </a:solidFill>
              <a:latin typeface="Calibri"/>
              <a:ea typeface="Calibri"/>
              <a:cs typeface="Calibri"/>
              <a:sym typeface="Calibri"/>
            </a:endParaRPr>
          </a:p>
          <a:p>
            <a:pPr marL="0" lvl="0" indent="0" algn="r" rtl="0">
              <a:lnSpc>
                <a:spcPct val="90000"/>
              </a:lnSpc>
              <a:spcBef>
                <a:spcPts val="1000"/>
              </a:spcBef>
              <a:spcAft>
                <a:spcPts val="0"/>
              </a:spcAft>
              <a:buNone/>
            </a:pPr>
            <a:endParaRPr sz="2700">
              <a:solidFill>
                <a:schemeClr val="dk1"/>
              </a:solidFill>
              <a:latin typeface="Calibri"/>
              <a:ea typeface="Calibri"/>
              <a:cs typeface="Calibri"/>
              <a:sym typeface="Calibri"/>
            </a:endParaRPr>
          </a:p>
        </p:txBody>
      </p:sp>
      <p:sp>
        <p:nvSpPr>
          <p:cNvPr id="152" name="Google Shape;152;p22"/>
          <p:cNvSpPr txBox="1"/>
          <p:nvPr/>
        </p:nvSpPr>
        <p:spPr>
          <a:xfrm>
            <a:off x="100575" y="5842825"/>
            <a:ext cx="8658300" cy="899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US" sz="1704" i="1">
                <a:solidFill>
                  <a:srgbClr val="FF0000"/>
                </a:solidFill>
                <a:latin typeface="Calibri"/>
                <a:ea typeface="Calibri"/>
                <a:cs typeface="Calibri"/>
                <a:sym typeface="Calibri"/>
              </a:rPr>
              <a:t>Note: Every Project starts with Secondary Research.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body" idx="1"/>
          </p:nvPr>
        </p:nvSpPr>
        <p:spPr>
          <a:xfrm>
            <a:off x="608369" y="1531200"/>
            <a:ext cx="7947000" cy="498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3000" b="1" dirty="0"/>
              <a:t>Possible sources</a:t>
            </a:r>
            <a:r>
              <a:rPr lang="en-US" sz="3000" dirty="0"/>
              <a:t> of secondary research include:</a:t>
            </a:r>
            <a:endParaRPr sz="3000" dirty="0"/>
          </a:p>
          <a:p>
            <a:pPr marL="914400" lvl="0" indent="-342900" algn="l" rtl="0">
              <a:lnSpc>
                <a:spcPct val="115000"/>
              </a:lnSpc>
              <a:spcBef>
                <a:spcPts val="1000"/>
              </a:spcBef>
              <a:spcAft>
                <a:spcPts val="0"/>
              </a:spcAft>
              <a:buSzPts val="1800"/>
              <a:buChar char="•"/>
            </a:pPr>
            <a:r>
              <a:rPr lang="en-US" dirty="0"/>
              <a:t>Books, Research papers, Journal articles, Conference papers</a:t>
            </a:r>
            <a:endParaRPr dirty="0"/>
          </a:p>
          <a:p>
            <a:pPr marL="914400" lvl="0" indent="-342900" algn="l" rtl="0">
              <a:lnSpc>
                <a:spcPct val="115000"/>
              </a:lnSpc>
              <a:spcBef>
                <a:spcPts val="0"/>
              </a:spcBef>
              <a:spcAft>
                <a:spcPts val="0"/>
              </a:spcAft>
              <a:buSzPts val="1800"/>
              <a:buChar char="•"/>
            </a:pPr>
            <a:r>
              <a:rPr lang="en-US" dirty="0"/>
              <a:t>Marketing, Consumer and Economic Data</a:t>
            </a:r>
            <a:endParaRPr dirty="0"/>
          </a:p>
          <a:p>
            <a:pPr marL="914400" lvl="0" indent="-342900" algn="l" rtl="0">
              <a:lnSpc>
                <a:spcPct val="115000"/>
              </a:lnSpc>
              <a:spcBef>
                <a:spcPts val="0"/>
              </a:spcBef>
              <a:spcAft>
                <a:spcPts val="0"/>
              </a:spcAft>
              <a:buSzPts val="1800"/>
              <a:buChar char="•"/>
            </a:pPr>
            <a:r>
              <a:rPr lang="en-US" dirty="0"/>
              <a:t>Museums, Archives, Archaeological sites, Satellite Imagery, Large Datasets  </a:t>
            </a:r>
            <a:endParaRPr dirty="0"/>
          </a:p>
          <a:p>
            <a:pPr marL="914400" lvl="0" indent="-342900" algn="l" rtl="0">
              <a:lnSpc>
                <a:spcPct val="115000"/>
              </a:lnSpc>
              <a:spcBef>
                <a:spcPts val="0"/>
              </a:spcBef>
              <a:spcAft>
                <a:spcPts val="0"/>
              </a:spcAft>
              <a:buSzPts val="1800"/>
              <a:buChar char="•"/>
            </a:pPr>
            <a:r>
              <a:rPr lang="en-US" dirty="0"/>
              <a:t>Records and statistics from government, non-government organizations (NGOs)</a:t>
            </a:r>
            <a:endParaRPr dirty="0"/>
          </a:p>
          <a:p>
            <a:pPr marL="914400" lvl="0" indent="-342900" algn="l" rtl="0">
              <a:lnSpc>
                <a:spcPct val="115000"/>
              </a:lnSpc>
              <a:spcBef>
                <a:spcPts val="0"/>
              </a:spcBef>
              <a:spcAft>
                <a:spcPts val="0"/>
              </a:spcAft>
              <a:buSzPts val="1800"/>
              <a:buChar char="•"/>
            </a:pPr>
            <a:r>
              <a:rPr lang="en-US" dirty="0"/>
              <a:t>Newspapers, Tech Magazines, TV shows, </a:t>
            </a:r>
            <a:r>
              <a:rPr lang="en-US" dirty="0" err="1"/>
              <a:t>Youtube</a:t>
            </a:r>
            <a:r>
              <a:rPr lang="en-US" dirty="0"/>
              <a:t>, Social Media, etc. </a:t>
            </a:r>
            <a:endParaRPr dirty="0"/>
          </a:p>
        </p:txBody>
      </p:sp>
      <p:sp>
        <p:nvSpPr>
          <p:cNvPr id="320" name="Google Shape;320;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4000" dirty="0"/>
              <a:t>Secondary Research</a:t>
            </a:r>
            <a:endParaRPr sz="4000" dirty="0"/>
          </a:p>
        </p:txBody>
      </p:sp>
      <p:pic>
        <p:nvPicPr>
          <p:cNvPr id="321" name="Google Shape;321;p41"/>
          <p:cNvPicPr preferRelativeResize="0"/>
          <p:nvPr/>
        </p:nvPicPr>
        <p:blipFill>
          <a:blip r:embed="rId3">
            <a:alphaModFix/>
          </a:blip>
          <a:stretch>
            <a:fillRect/>
          </a:stretch>
        </p:blipFill>
        <p:spPr>
          <a:xfrm>
            <a:off x="8595063" y="2757250"/>
            <a:ext cx="2526950" cy="2526950"/>
          </a:xfrm>
          <a:prstGeom prst="rect">
            <a:avLst/>
          </a:prstGeom>
          <a:noFill/>
          <a:ln>
            <a:noFill/>
          </a:ln>
        </p:spPr>
      </p:pic>
      <p:pic>
        <p:nvPicPr>
          <p:cNvPr id="322" name="Google Shape;322;p41"/>
          <p:cNvPicPr preferRelativeResize="0"/>
          <p:nvPr/>
        </p:nvPicPr>
        <p:blipFill>
          <a:blip r:embed="rId4">
            <a:alphaModFix/>
          </a:blip>
          <a:stretch>
            <a:fillRect/>
          </a:stretch>
        </p:blipFill>
        <p:spPr>
          <a:xfrm>
            <a:off x="8515675" y="2178650"/>
            <a:ext cx="2838125" cy="1451168"/>
          </a:xfrm>
          <a:prstGeom prst="rect">
            <a:avLst/>
          </a:prstGeom>
          <a:noFill/>
          <a:ln>
            <a:noFill/>
          </a:ln>
        </p:spPr>
      </p:pic>
      <p:pic>
        <p:nvPicPr>
          <p:cNvPr id="323" name="Google Shape;323;p41"/>
          <p:cNvPicPr preferRelativeResize="0"/>
          <p:nvPr/>
        </p:nvPicPr>
        <p:blipFill>
          <a:blip r:embed="rId5">
            <a:alphaModFix/>
          </a:blip>
          <a:stretch>
            <a:fillRect/>
          </a:stretch>
        </p:blipFill>
        <p:spPr>
          <a:xfrm>
            <a:off x="10303600" y="5061375"/>
            <a:ext cx="1251025" cy="1251025"/>
          </a:xfrm>
          <a:prstGeom prst="rect">
            <a:avLst/>
          </a:prstGeom>
          <a:noFill/>
          <a:ln>
            <a:noFill/>
          </a:ln>
        </p:spPr>
      </p:pic>
      <p:pic>
        <p:nvPicPr>
          <p:cNvPr id="324" name="Google Shape;324;p41"/>
          <p:cNvPicPr preferRelativeResize="0"/>
          <p:nvPr/>
        </p:nvPicPr>
        <p:blipFill>
          <a:blip r:embed="rId6">
            <a:alphaModFix/>
          </a:blip>
          <a:stretch>
            <a:fillRect/>
          </a:stretch>
        </p:blipFill>
        <p:spPr>
          <a:xfrm>
            <a:off x="8556328" y="5061375"/>
            <a:ext cx="1325701" cy="1325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body" idx="1"/>
          </p:nvPr>
        </p:nvSpPr>
        <p:spPr>
          <a:xfrm>
            <a:off x="838200" y="1825625"/>
            <a:ext cx="39792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We can search for these sources on the internet, for example: </a:t>
            </a:r>
            <a:endParaRPr/>
          </a:p>
          <a:p>
            <a:pPr marL="0" lvl="0" indent="0" algn="l" rtl="0">
              <a:lnSpc>
                <a:spcPct val="90000"/>
              </a:lnSpc>
              <a:spcBef>
                <a:spcPts val="1000"/>
              </a:spcBef>
              <a:spcAft>
                <a:spcPts val="0"/>
              </a:spcAft>
              <a:buClr>
                <a:schemeClr val="dk1"/>
              </a:buClr>
              <a:buSzPts val="2800"/>
              <a:buNone/>
            </a:pPr>
            <a:r>
              <a:rPr lang="en-US" b="1" u="sng">
                <a:solidFill>
                  <a:schemeClr val="hlink"/>
                </a:solidFill>
                <a:hlinkClick r:id="rId3"/>
              </a:rPr>
              <a:t>ACM digital library</a:t>
            </a:r>
            <a:endParaRPr b="1"/>
          </a:p>
        </p:txBody>
      </p:sp>
      <p:pic>
        <p:nvPicPr>
          <p:cNvPr id="330" name="Google Shape;330;p42"/>
          <p:cNvPicPr preferRelativeResize="0"/>
          <p:nvPr/>
        </p:nvPicPr>
        <p:blipFill rotWithShape="1">
          <a:blip r:embed="rId4">
            <a:alphaModFix/>
          </a:blip>
          <a:srcRect/>
          <a:stretch/>
        </p:blipFill>
        <p:spPr>
          <a:xfrm>
            <a:off x="5416800" y="2786308"/>
            <a:ext cx="6775201" cy="4071692"/>
          </a:xfrm>
          <a:prstGeom prst="rect">
            <a:avLst/>
          </a:prstGeom>
          <a:noFill/>
          <a:ln>
            <a:noFill/>
          </a:ln>
        </p:spPr>
      </p:pic>
      <p:sp>
        <p:nvSpPr>
          <p:cNvPr id="5" name="Google Shape;320;p41">
            <a:extLst>
              <a:ext uri="{FF2B5EF4-FFF2-40B4-BE49-F238E27FC236}">
                <a16:creationId xmlns:a16="http://schemas.microsoft.com/office/drawing/2014/main" id="{7B4C340B-2492-4B34-935E-ED13E82A213F}"/>
              </a:ext>
            </a:extLst>
          </p:cNvPr>
          <p:cNvSpPr txBox="1">
            <a:spLocks/>
          </p:cNvSpPr>
          <p:nvPr/>
        </p:nvSpPr>
        <p:spPr>
          <a:xfrm>
            <a:off x="838200" y="273237"/>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dirty="0"/>
              <a:t>Secondary Research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body" idx="1"/>
          </p:nvPr>
        </p:nvSpPr>
        <p:spPr>
          <a:xfrm>
            <a:off x="838200" y="1825625"/>
            <a:ext cx="3797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We can search for these sources on the internet, for example: </a:t>
            </a:r>
            <a:endParaRPr dirty="0"/>
          </a:p>
          <a:p>
            <a:pPr marL="0" lvl="0" indent="0" algn="l" rtl="0">
              <a:lnSpc>
                <a:spcPct val="90000"/>
              </a:lnSpc>
              <a:spcBef>
                <a:spcPts val="1000"/>
              </a:spcBef>
              <a:spcAft>
                <a:spcPts val="0"/>
              </a:spcAft>
              <a:buClr>
                <a:schemeClr val="dk1"/>
              </a:buClr>
              <a:buSzPts val="2800"/>
              <a:buNone/>
            </a:pPr>
            <a:r>
              <a:rPr lang="en-US" b="1" u="sng" dirty="0">
                <a:solidFill>
                  <a:schemeClr val="hlink"/>
                </a:solidFill>
                <a:hlinkClick r:id="rId3"/>
              </a:rPr>
              <a:t>Google Scholar</a:t>
            </a:r>
            <a:endParaRPr b="1" dirty="0"/>
          </a:p>
        </p:txBody>
      </p:sp>
      <p:pic>
        <p:nvPicPr>
          <p:cNvPr id="337" name="Google Shape;337;p43"/>
          <p:cNvPicPr preferRelativeResize="0"/>
          <p:nvPr/>
        </p:nvPicPr>
        <p:blipFill rotWithShape="1">
          <a:blip r:embed="rId4">
            <a:alphaModFix/>
          </a:blip>
          <a:srcRect/>
          <a:stretch/>
        </p:blipFill>
        <p:spPr>
          <a:xfrm>
            <a:off x="5000800" y="2684025"/>
            <a:ext cx="7191198" cy="4173976"/>
          </a:xfrm>
          <a:prstGeom prst="rect">
            <a:avLst/>
          </a:prstGeom>
          <a:noFill/>
          <a:ln>
            <a:noFill/>
          </a:ln>
        </p:spPr>
      </p:pic>
      <p:sp>
        <p:nvSpPr>
          <p:cNvPr id="5" name="Google Shape;320;p41">
            <a:extLst>
              <a:ext uri="{FF2B5EF4-FFF2-40B4-BE49-F238E27FC236}">
                <a16:creationId xmlns:a16="http://schemas.microsoft.com/office/drawing/2014/main" id="{203C81AA-D8B7-45C5-BB23-FC3018B06239}"/>
              </a:ext>
            </a:extLst>
          </p:cNvPr>
          <p:cNvSpPr txBox="1">
            <a:spLocks/>
          </p:cNvSpPr>
          <p:nvPr/>
        </p:nvSpPr>
        <p:spPr>
          <a:xfrm>
            <a:off x="838200" y="290171"/>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a:t>Secondary Research</a:t>
            </a:r>
            <a:endParaRPr lang="en-US" sz="4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1496</Words>
  <Application>Microsoft Office PowerPoint</Application>
  <PresentationFormat>Widescreen</PresentationFormat>
  <Paragraphs>166</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Merriweather</vt:lpstr>
      <vt:lpstr>Raleway</vt:lpstr>
      <vt:lpstr>Office Theme</vt:lpstr>
      <vt:lpstr>Team for Final Project</vt:lpstr>
      <vt:lpstr>PowerPoint Presentation</vt:lpstr>
      <vt:lpstr>Design process at a glance </vt:lpstr>
      <vt:lpstr>Research</vt:lpstr>
      <vt:lpstr>Primary vs Secondary Research</vt:lpstr>
      <vt:lpstr>When and why do we conduct secondary research?</vt:lpstr>
      <vt:lpstr>Secondary Research</vt:lpstr>
      <vt:lpstr>PowerPoint Presentation</vt:lpstr>
      <vt:lpstr>PowerPoint Presentation</vt:lpstr>
      <vt:lpstr>PowerPoint Presentation</vt:lpstr>
      <vt:lpstr>PowerPoint Presentation</vt:lpstr>
      <vt:lpstr>PowerPoint Presentation</vt:lpstr>
      <vt:lpstr>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Behavioral Mapping</vt:lpstr>
      <vt:lpstr>  Behavioral Mapping</vt:lpstr>
      <vt:lpstr>Behavioral Mapping: Examples</vt:lpstr>
      <vt:lpstr>Behavioral Mapping: Examples</vt:lpstr>
      <vt:lpstr>Behavioral Mapping: Examples</vt:lpstr>
      <vt:lpstr>Behavioral Mapping</vt:lpstr>
      <vt:lpstr>How is it done?</vt:lpstr>
      <vt:lpstr>Behavioral Mapping</vt:lpstr>
      <vt:lpstr>In-class Activity</vt:lpstr>
      <vt:lpstr>In-class activity (15 mins)</vt:lpstr>
      <vt:lpstr>Homework</vt:lpstr>
      <vt:lpstr>PowerPoint Presentation</vt:lpstr>
      <vt:lpstr>Formulate Problem Statement</vt:lpstr>
      <vt:lpstr>Formulate Problem Statement</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for Final Project</dc:title>
  <dc:creator>Nurain, Novia</dc:creator>
  <cp:lastModifiedBy>Nurain, Novia</cp:lastModifiedBy>
  <cp:revision>1</cp:revision>
  <dcterms:created xsi:type="dcterms:W3CDTF">2023-09-29T15:23:19Z</dcterms:created>
  <dcterms:modified xsi:type="dcterms:W3CDTF">2023-09-29T17:40:51Z</dcterms:modified>
</cp:coreProperties>
</file>